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5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690" y="23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6C09020-EC8D-D179-BEBC-97486591CFD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92275" y="-286959"/>
            <a:ext cx="7509326" cy="7552978"/>
          </a:xfrm>
          <a:prstGeom prst="ellipse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en-IN" dirty="0"/>
              <a:t>Image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C3151-7A24-98D1-E443-C84763F34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3429000"/>
            <a:ext cx="3665220" cy="498598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2D659-D2F1-1FBB-7580-C3D3F8F81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4156833"/>
            <a:ext cx="3665220" cy="22159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EDC65-B76F-BD49-4BF8-B68FA9DA0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28CE591B-3C04-41E3-B4BA-D6199E5A9021}" type="datetimeFigureOut">
              <a:rPr lang="en-IN" smtClean="0"/>
              <a:pPr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CE072-9F18-0EE3-948E-5498E7AF2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EC6D8-8038-2BD1-9FFB-0C7F7CBE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577766BC-8745-49C9-878A-9DB9ABAA3DF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592E9E9-AADC-B3EB-AC5A-8874034823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1500" y="1045272"/>
            <a:ext cx="3025775" cy="1112522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60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1920620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Problem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370363"/>
            <a:ext cx="4686300" cy="1381917"/>
          </a:xfrm>
        </p:spPr>
        <p:txBody>
          <a:bodyPr/>
          <a:lstStyle>
            <a:lvl1pPr marL="0" indent="0">
              <a:buNone/>
              <a:defRPr sz="1100"/>
            </a:lvl1pPr>
            <a:lvl2pPr marL="177800" indent="-177800">
              <a:defRPr sz="1200"/>
            </a:lvl2pPr>
            <a:lvl3pPr marL="342900" indent="-165100">
              <a:defRPr sz="1200"/>
            </a:lvl3pPr>
            <a:lvl4pPr marL="457200" indent="-165100">
              <a:defRPr sz="1200"/>
            </a:lvl4pPr>
            <a:lvl5pPr marL="571500" indent="-114300">
              <a:defRPr sz="1200"/>
            </a:lvl5pPr>
          </a:lstStyle>
          <a:p>
            <a:pPr lvl="0"/>
            <a:r>
              <a:rPr lang="en-US" dirty="0"/>
              <a:t>Define the problem your product/service solves</a:t>
            </a:r>
          </a:p>
          <a:p>
            <a:pPr lvl="0"/>
            <a:r>
              <a:rPr lang="en-US" dirty="0"/>
              <a:t>Use statistics or real-world examples to highlight the severity of the problem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5A13A28-F92C-B0CB-0B33-1F731698F8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482DCCB-EB9F-454C-8901-393E0C4A05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412746" y="1257300"/>
            <a:ext cx="5738789" cy="5772150"/>
          </a:xfrm>
          <a:prstGeom prst="ellipse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en-IN" dirty="0"/>
              <a:t>Image Placeholder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834246C-C0FD-072D-7CA3-489DAB94D0E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3049082"/>
            <a:ext cx="4686300" cy="1381917"/>
          </a:xfrm>
        </p:spPr>
        <p:txBody>
          <a:bodyPr/>
          <a:lstStyle>
            <a:lvl1pPr marL="0" indent="0">
              <a:buNone/>
              <a:defRPr sz="1100"/>
            </a:lvl1pPr>
            <a:lvl2pPr marL="177800" indent="-177800">
              <a:defRPr sz="1200"/>
            </a:lvl2pPr>
            <a:lvl3pPr marL="342900" indent="-165100">
              <a:defRPr sz="1200"/>
            </a:lvl3pPr>
            <a:lvl4pPr marL="457200" indent="-165100">
              <a:defRPr sz="1200"/>
            </a:lvl4pPr>
            <a:lvl5pPr marL="571500" indent="-114300">
              <a:defRPr sz="1200"/>
            </a:lvl5pPr>
          </a:lstStyle>
          <a:p>
            <a:pPr lvl="0"/>
            <a:r>
              <a:rPr lang="en-US" dirty="0"/>
              <a:t>Define the problem your product/service solves</a:t>
            </a:r>
          </a:p>
          <a:p>
            <a:pPr lvl="0"/>
            <a:r>
              <a:rPr lang="en-US" dirty="0"/>
              <a:t>Use statistics or real-world examples to highlight the severity of the problem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FD3401-6779-DCC2-E8C1-4209E274BF20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96000" y="4727801"/>
            <a:ext cx="4686300" cy="1381917"/>
          </a:xfrm>
        </p:spPr>
        <p:txBody>
          <a:bodyPr/>
          <a:lstStyle>
            <a:lvl1pPr marL="0" indent="0">
              <a:buNone/>
              <a:defRPr sz="1100"/>
            </a:lvl1pPr>
            <a:lvl2pPr marL="177800" indent="-177800">
              <a:defRPr sz="1200"/>
            </a:lvl2pPr>
            <a:lvl3pPr marL="342900" indent="-165100">
              <a:defRPr sz="1200"/>
            </a:lvl3pPr>
            <a:lvl4pPr marL="457200" indent="-165100">
              <a:defRPr sz="1200"/>
            </a:lvl4pPr>
            <a:lvl5pPr marL="571500" indent="-114300">
              <a:defRPr sz="1200"/>
            </a:lvl5pPr>
          </a:lstStyle>
          <a:p>
            <a:pPr lvl="0"/>
            <a:r>
              <a:rPr lang="en-US" dirty="0"/>
              <a:t>Define the problem your product/service solves</a:t>
            </a:r>
          </a:p>
          <a:p>
            <a:pPr lvl="0"/>
            <a:r>
              <a:rPr lang="en-US" dirty="0"/>
              <a:t>Use statistics or real-world examples to highlight the severity of the problem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8201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675084"/>
            <a:ext cx="2255044" cy="39171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Solution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4018177"/>
            <a:ext cx="1981201" cy="2129814"/>
          </a:xfrm>
        </p:spPr>
        <p:txBody>
          <a:bodyPr/>
          <a:lstStyle>
            <a:lvl1pPr marL="0" indent="0" algn="l">
              <a:buNone/>
              <a:defRPr sz="1400"/>
            </a:lvl1pPr>
            <a:lvl2pPr marL="177800" indent="-177800" algn="l">
              <a:defRPr sz="1400"/>
            </a:lvl2pPr>
            <a:lvl3pPr marL="342900" indent="-165100" algn="l">
              <a:defRPr sz="1400"/>
            </a:lvl3pPr>
            <a:lvl4pPr marL="457200" indent="-165100" algn="l">
              <a:defRPr sz="1400"/>
            </a:lvl4pPr>
            <a:lvl5pPr marL="571500" indent="-114300" algn="l">
              <a:defRPr sz="1400"/>
            </a:lvl5pPr>
          </a:lstStyle>
          <a:p>
            <a:pPr lvl="0"/>
            <a:r>
              <a:rPr lang="en-US" dirty="0"/>
              <a:t>Clearly explain your product/service</a:t>
            </a:r>
          </a:p>
          <a:p>
            <a:pPr lvl="0"/>
            <a:r>
              <a:rPr lang="en-US" dirty="0"/>
              <a:t>Highlight the unique features that make your solution stand 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D17094-C677-4404-89E6-9D514A5E56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67050" y="-4010802"/>
            <a:ext cx="8001001" cy="8047512"/>
          </a:xfrm>
          <a:prstGeom prst="chord">
            <a:avLst>
              <a:gd name="adj1" fmla="val 16128"/>
              <a:gd name="adj2" fmla="val 10807469"/>
            </a:avLst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IN" dirty="0"/>
          </a:p>
          <a:p>
            <a:endParaRPr lang="en-IN" dirty="0"/>
          </a:p>
          <a:p>
            <a:r>
              <a:rPr lang="en-IN" dirty="0"/>
              <a:t>Image Placeholder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F398A9-8C26-3288-6E72-1E63C2C0BE7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826544" y="4018177"/>
            <a:ext cx="1981201" cy="2129814"/>
          </a:xfrm>
        </p:spPr>
        <p:txBody>
          <a:bodyPr/>
          <a:lstStyle>
            <a:lvl1pPr marL="0" indent="0" algn="l">
              <a:buNone/>
              <a:defRPr sz="1400"/>
            </a:lvl1pPr>
            <a:lvl2pPr marL="177800" indent="-177800" algn="l">
              <a:defRPr sz="1400"/>
            </a:lvl2pPr>
            <a:lvl3pPr marL="342900" indent="-165100" algn="l">
              <a:defRPr sz="1400"/>
            </a:lvl3pPr>
            <a:lvl4pPr marL="457200" indent="-165100" algn="l">
              <a:defRPr sz="1400"/>
            </a:lvl4pPr>
            <a:lvl5pPr marL="571500" indent="-114300" algn="l">
              <a:defRPr sz="1400"/>
            </a:lvl5pPr>
          </a:lstStyle>
          <a:p>
            <a:pPr lvl="0"/>
            <a:r>
              <a:rPr lang="en-US" dirty="0"/>
              <a:t>Clearly explain your product/service</a:t>
            </a:r>
          </a:p>
          <a:p>
            <a:pPr lvl="0"/>
            <a:r>
              <a:rPr lang="en-US" dirty="0"/>
              <a:t>Highlight the unique features that make your solution stand 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4FF817-E55B-EF78-5253-CCA1F62C83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081588" y="4018177"/>
            <a:ext cx="1981201" cy="2129814"/>
          </a:xfrm>
        </p:spPr>
        <p:txBody>
          <a:bodyPr/>
          <a:lstStyle>
            <a:lvl1pPr marL="0" indent="0" algn="l">
              <a:buNone/>
              <a:defRPr sz="1400"/>
            </a:lvl1pPr>
            <a:lvl2pPr marL="177800" indent="-177800" algn="l">
              <a:defRPr sz="1400"/>
            </a:lvl2pPr>
            <a:lvl3pPr marL="342900" indent="-165100" algn="l">
              <a:defRPr sz="1400"/>
            </a:lvl3pPr>
            <a:lvl4pPr marL="457200" indent="-165100" algn="l">
              <a:defRPr sz="1400"/>
            </a:lvl4pPr>
            <a:lvl5pPr marL="571500" indent="-114300" algn="l">
              <a:defRPr sz="1400"/>
            </a:lvl5pPr>
          </a:lstStyle>
          <a:p>
            <a:pPr lvl="0"/>
            <a:r>
              <a:rPr lang="en-US" dirty="0"/>
              <a:t>Clearly explain your product/service</a:t>
            </a:r>
          </a:p>
          <a:p>
            <a:pPr lvl="0"/>
            <a:r>
              <a:rPr lang="en-US" dirty="0"/>
              <a:t>Highlight the unique features that make your solution stand 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C08D897-A0E1-1CA7-44B8-CE68375066F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36632" y="4018177"/>
            <a:ext cx="1981201" cy="2129814"/>
          </a:xfrm>
        </p:spPr>
        <p:txBody>
          <a:bodyPr/>
          <a:lstStyle>
            <a:lvl1pPr marL="0" indent="0" algn="l">
              <a:buNone/>
              <a:defRPr sz="1400"/>
            </a:lvl1pPr>
            <a:lvl2pPr marL="177800" indent="-177800" algn="l">
              <a:defRPr sz="1400"/>
            </a:lvl2pPr>
            <a:lvl3pPr marL="342900" indent="-165100" algn="l">
              <a:defRPr sz="1400"/>
            </a:lvl3pPr>
            <a:lvl4pPr marL="457200" indent="-165100" algn="l">
              <a:defRPr sz="1400"/>
            </a:lvl4pPr>
            <a:lvl5pPr marL="571500" indent="-114300" algn="l">
              <a:defRPr sz="1400"/>
            </a:lvl5pPr>
          </a:lstStyle>
          <a:p>
            <a:pPr lvl="0"/>
            <a:r>
              <a:rPr lang="en-US" dirty="0"/>
              <a:t>Clearly explain your product/service</a:t>
            </a:r>
          </a:p>
          <a:p>
            <a:pPr lvl="0"/>
            <a:r>
              <a:rPr lang="en-US" dirty="0"/>
              <a:t>Highlight the unique features that make your solution stand 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869A3C8-075B-77AA-166A-11F25F1C2C2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591674" y="4018177"/>
            <a:ext cx="1981201" cy="2129814"/>
          </a:xfrm>
        </p:spPr>
        <p:txBody>
          <a:bodyPr/>
          <a:lstStyle>
            <a:lvl1pPr marL="0" indent="0" algn="l">
              <a:buNone/>
              <a:defRPr sz="1400"/>
            </a:lvl1pPr>
            <a:lvl2pPr marL="177800" indent="-177800" algn="l">
              <a:defRPr sz="1400"/>
            </a:lvl2pPr>
            <a:lvl3pPr marL="342900" indent="-165100" algn="l">
              <a:defRPr sz="1400"/>
            </a:lvl3pPr>
            <a:lvl4pPr marL="457200" indent="-165100" algn="l">
              <a:defRPr sz="1400"/>
            </a:lvl4pPr>
            <a:lvl5pPr marL="571500" indent="-114300" algn="l">
              <a:defRPr sz="1400"/>
            </a:lvl5pPr>
          </a:lstStyle>
          <a:p>
            <a:pPr lvl="0"/>
            <a:r>
              <a:rPr lang="en-US" dirty="0"/>
              <a:t>Clearly explain your product/service</a:t>
            </a:r>
          </a:p>
          <a:p>
            <a:pPr lvl="0"/>
            <a:r>
              <a:rPr lang="en-US" dirty="0"/>
              <a:t>Highlight the unique features that make your solution stand 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AFBC309-7EA0-BFD8-AAD4-857C962E59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2694046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Market opportunity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499" y="1254125"/>
            <a:ext cx="2960691" cy="187025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Define your target market</a:t>
            </a:r>
          </a:p>
          <a:p>
            <a:pPr lvl="0"/>
            <a:r>
              <a:rPr lang="en-US" dirty="0"/>
              <a:t>Showcase the size and potential of the market</a:t>
            </a:r>
          </a:p>
          <a:p>
            <a:pPr lvl="0"/>
            <a:r>
              <a:rPr lang="en-US" dirty="0"/>
              <a:t>Include any relevant trends or projections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3DD8F1-5F10-4209-BB0F-DA010B62E7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3" y="3716251"/>
            <a:ext cx="1622532" cy="664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Showcase the size and potential of the market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3C0EF57-5E26-D967-7768-C5B34EC9E2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397994" y="3168646"/>
            <a:ext cx="4299514" cy="4324506"/>
          </a:xfrm>
          <a:prstGeom prst="ellipse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en-IN" dirty="0"/>
              <a:t>Image Placeholder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D2E5959-6571-E79E-6E7C-FF27A3AE0A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46018" y="3716251"/>
            <a:ext cx="1622532" cy="664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Showcase the size and potential of the market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C90C8FFC-8CCE-858A-C1F1-D8DF6F11B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59868" y="3716251"/>
            <a:ext cx="1622532" cy="664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Showcase the size and potential of the market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95774DF2-10AF-A0B2-1571-9B5454EBAE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1523440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Business model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254125"/>
            <a:ext cx="11010900" cy="187025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Explain how your business makes money</a:t>
            </a:r>
          </a:p>
          <a:p>
            <a:pPr lvl="0"/>
            <a:r>
              <a:rPr lang="en-US" dirty="0"/>
              <a:t>Provide pricing details</a:t>
            </a:r>
          </a:p>
          <a:p>
            <a:pPr lvl="0"/>
            <a:r>
              <a:rPr lang="en-US" dirty="0"/>
              <a:t>Show potential revenue streams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AF3F88A-DDC6-BCA6-729E-E22492B360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2873784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Traction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254125"/>
            <a:ext cx="11010900" cy="154811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Highlight any milestones, achievements, or partnerships</a:t>
            </a:r>
          </a:p>
          <a:p>
            <a:pPr lvl="0"/>
            <a:r>
              <a:rPr lang="en-US" dirty="0"/>
              <a:t>Showcase customer testimonials or case studies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4826562-5B49-0BCC-3E48-95846AD180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2451030"/>
            <a:ext cx="8763000" cy="8813940"/>
          </a:xfrm>
          <a:prstGeom prst="chord">
            <a:avLst>
              <a:gd name="adj1" fmla="val 10837761"/>
              <a:gd name="adj2" fmla="val 21584066"/>
            </a:avLst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t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IN" dirty="0"/>
          </a:p>
          <a:p>
            <a:endParaRPr lang="en-IN" dirty="0"/>
          </a:p>
          <a:p>
            <a:r>
              <a:rPr lang="en-IN" dirty="0"/>
              <a:t>Image Placeholder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EE84AA-ADAB-05A7-713B-BC8DFB4C4A7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1200453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Marketing and sales strategy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254125"/>
            <a:ext cx="11010900" cy="154811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Outline your plan for acquiring and retaining customers</a:t>
            </a:r>
          </a:p>
          <a:p>
            <a:pPr lvl="0"/>
            <a:r>
              <a:rPr lang="en-US" dirty="0"/>
              <a:t>Discuss your marketing channels and sales approach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36F2677-1FD3-E8EF-5CEB-634F71FF7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1629" y="-3480552"/>
            <a:ext cx="5268042" cy="5298666"/>
          </a:xfrm>
          <a:prstGeom prst="chord">
            <a:avLst>
              <a:gd name="adj1" fmla="val 1052183"/>
              <a:gd name="adj2" fmla="val 9698714"/>
            </a:avLst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b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IN" dirty="0"/>
          </a:p>
          <a:p>
            <a:endParaRPr lang="en-IN" dirty="0"/>
          </a:p>
          <a:p>
            <a:r>
              <a:rPr lang="en-IN" dirty="0"/>
              <a:t>Image Placeholder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6A2C45-137F-BD3A-AA09-D0ABE0DDFA0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1621163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Competitive analysis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254125"/>
            <a:ext cx="11010900" cy="187025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Identify key competitors</a:t>
            </a:r>
          </a:p>
          <a:p>
            <a:pPr lvl="0"/>
            <a:r>
              <a:rPr lang="en-US" dirty="0"/>
              <a:t>Highlight your competitive advantages</a:t>
            </a:r>
          </a:p>
          <a:p>
            <a:pPr lvl="0"/>
            <a:r>
              <a:rPr lang="en-US" dirty="0"/>
              <a:t>Show a comparison chart if applicable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8C32D5C-9659-2235-271E-2D0B5CB55E4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3532228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Financial projections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254125"/>
            <a:ext cx="11010900" cy="187025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Present a snapshot of your financial projections</a:t>
            </a:r>
          </a:p>
          <a:p>
            <a:pPr lvl="0"/>
            <a:r>
              <a:rPr lang="en-US" dirty="0"/>
              <a:t>Include key metrics such as revenue, expenses, and profit</a:t>
            </a:r>
          </a:p>
          <a:p>
            <a:pPr lvl="0"/>
            <a:r>
              <a:rPr lang="en-US" dirty="0"/>
              <a:t>Use charts and graphs for visual representation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72E86861-A91F-8BC4-40E8-9554DFB252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565634" y="3633269"/>
            <a:ext cx="3918434" cy="3941211"/>
          </a:xfrm>
          <a:prstGeom prst="ellipse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en-IN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971252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The Ask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254125"/>
            <a:ext cx="11010900" cy="1870256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0"/>
            <a:r>
              <a:rPr lang="en-US" dirty="0"/>
              <a:t>Clearly state the amount of funding you are seeking</a:t>
            </a:r>
          </a:p>
          <a:p>
            <a:pPr lvl="0"/>
            <a:r>
              <a:rPr lang="en-US" dirty="0"/>
              <a:t>Specify how the funds will be used</a:t>
            </a:r>
          </a:p>
          <a:p>
            <a:pPr lvl="0"/>
            <a:r>
              <a:rPr lang="en-US" dirty="0"/>
              <a:t>Outline the expected return on investment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ED999F0-8C6A-DD63-1A70-D7C1AEE664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</p:spTree>
    <p:extLst>
      <p:ext uri="{BB962C8B-B14F-4D97-AF65-F5344CB8AC3E}">
        <p14:creationId xmlns:p14="http://schemas.microsoft.com/office/powerpoint/2010/main" val="49265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Team 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8258230-4B65-595A-7C78-EE9D5095A6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134600" y="6248400"/>
            <a:ext cx="1447800" cy="4191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40E784C-2316-F82D-8B4A-A7FE72ABE3A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1500" y="1257300"/>
            <a:ext cx="2385058" cy="2385058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2602EB6-2EE3-8D4D-E6F1-E3776026787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46781" y="1257300"/>
            <a:ext cx="2385058" cy="2385058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49A07F7-646B-FB07-E393-D8D00F8E03C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22062" y="1257300"/>
            <a:ext cx="2385058" cy="2385058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1C7D811-693E-3DA1-6857-E464928B6ED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197342" y="1257300"/>
            <a:ext cx="2385058" cy="2385058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Picture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52F3D1E-3210-925A-07D1-D7D9750098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500" y="3834274"/>
            <a:ext cx="2385058" cy="221599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D327B86-CEF8-8C0F-4858-97794218EC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1500" y="4247789"/>
            <a:ext cx="2385058" cy="221599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n-US" dirty="0"/>
              <a:t>Details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036CC6A-32F3-0ABC-590A-FD3A8D60A5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6781" y="3834274"/>
            <a:ext cx="2385058" cy="221599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156EE8B-9D0F-DE7F-6CFA-C293F83C79E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46781" y="4247789"/>
            <a:ext cx="2385058" cy="221599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n-US" dirty="0"/>
              <a:t>Details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52D4200-7CEE-A97A-6D03-C1440E6B617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13173" y="3834274"/>
            <a:ext cx="2385058" cy="221599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D360E280-5C4E-6AC0-EAE9-7D7F3DB5D9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173" y="4247789"/>
            <a:ext cx="2385058" cy="221599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n-US" dirty="0"/>
              <a:t>Details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A12C76D-0601-0F00-DE38-B5591D4453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97342" y="3834274"/>
            <a:ext cx="2385058" cy="221599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CF8644A-21A6-FD7B-1E62-DBC70A3200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97342" y="4247789"/>
            <a:ext cx="2385058" cy="221599"/>
          </a:xfrm>
        </p:spPr>
        <p:txBody>
          <a:bodyPr/>
          <a:lstStyle>
            <a:lvl1pPr marL="0" indent="0" algn="ctr">
              <a:buNone/>
              <a:defRPr b="0"/>
            </a:lvl1pPr>
          </a:lstStyle>
          <a:p>
            <a:pPr lvl="0"/>
            <a:r>
              <a:rPr lang="en-US" dirty="0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668171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E097-905C-7BBB-F241-7A3673279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3469185"/>
            <a:ext cx="5524500" cy="3903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Contact &amp; Thank you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7885-654A-3DFA-B5B9-A63A4442D7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4048225"/>
            <a:ext cx="5524500" cy="967957"/>
          </a:xfrm>
        </p:spPr>
        <p:txBody>
          <a:bodyPr/>
          <a:lstStyle>
            <a:lvl1pPr marL="0" indent="0">
              <a:buNone/>
              <a:defRPr sz="1400"/>
            </a:lvl1pPr>
            <a:lvl2pPr marL="177800" indent="-177800">
              <a:defRPr sz="1400"/>
            </a:lvl2pPr>
            <a:lvl3pPr marL="342900" indent="-165100">
              <a:defRPr sz="1400"/>
            </a:lvl3pPr>
            <a:lvl4pPr marL="457200" indent="-165100">
              <a:defRPr sz="1400"/>
            </a:lvl4pPr>
            <a:lvl5pPr marL="571500" indent="-114300">
              <a:defRPr sz="14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E308-82AD-D238-852B-3A67C45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E591B-3C04-41E3-B4BA-D6199E5A9021}" type="datetimeFigureOut">
              <a:rPr lang="en-IN" smtClean="0"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65E3-1B63-71B1-BF0C-1358EBFD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F109-1038-8FC6-B389-20C9546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66BC-8745-49C9-878A-9DB9ABAA3DF5}" type="slidenum">
              <a:rPr lang="en-IN" smtClean="0"/>
              <a:t>‹#›</a:t>
            </a:fld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1AD870E-9F67-83A3-97E0-8A9F4289FDC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1500" y="1089660"/>
            <a:ext cx="4335780" cy="1714500"/>
          </a:xfr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IN" sz="1050" dirty="0"/>
            </a:lvl1pPr>
          </a:lstStyle>
          <a:p>
            <a:pPr marL="0" lvl="0" indent="0">
              <a:buNone/>
            </a:pPr>
            <a:r>
              <a:rPr lang="en-IN" dirty="0"/>
              <a:t>Your company Logo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DF9A6D2-469D-95DF-8E34-25F246DE778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80857" y="0"/>
            <a:ext cx="6914266" cy="6954459"/>
          </a:xfrm>
          <a:prstGeom prst="ellipse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en-IN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324479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669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AC0A4C-9AAE-0785-6CFD-CE19F70D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75085"/>
            <a:ext cx="11010900" cy="39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0C072-3D0E-3A6F-76E9-675952DAA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254125"/>
            <a:ext cx="11010900" cy="117160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BC8A5-064D-4D13-3B9C-F471C11EB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62502" y="6400413"/>
            <a:ext cx="27432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fld id="{28CE591B-3C04-41E3-B4BA-D6199E5A9021}" type="datetimeFigureOut">
              <a:rPr lang="en-IN" smtClean="0"/>
              <a:pPr/>
              <a:t>19-04-2024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99D98-9020-42DC-9EB7-444CB8E78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" y="6400413"/>
            <a:ext cx="41148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E3764-FF90-7E3E-249B-0C7B99D01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45650" y="6400413"/>
            <a:ext cx="2159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fld id="{577766BC-8745-49C9-878A-9DB9ABAA3DF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52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 userDrawn="1">
          <p15:clr>
            <a:srgbClr val="F26B43"/>
          </p15:clr>
        </p15:guide>
        <p15:guide id="2" pos="360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4008" userDrawn="1">
          <p15:clr>
            <a:srgbClr val="F26B43"/>
          </p15:clr>
        </p15:guide>
        <p15:guide id="5" orient="horz" pos="792" userDrawn="1">
          <p15:clr>
            <a:srgbClr val="F26B43"/>
          </p15:clr>
        </p15:guide>
        <p15:guide id="6" orient="horz" pos="3936" userDrawn="1">
          <p15:clr>
            <a:srgbClr val="F26B43"/>
          </p15:clr>
        </p15:guide>
        <p15:guide id="7" pos="6384" userDrawn="1">
          <p15:clr>
            <a:srgbClr val="F26B43"/>
          </p15:clr>
        </p15:guide>
        <p15:guide id="8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ACF99D7-615A-2D1B-D3B7-BE4779EEB4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6CF1C9-1AB5-1763-6287-2ED0F1EC0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2930402"/>
            <a:ext cx="3665220" cy="997196"/>
          </a:xfrm>
        </p:spPr>
        <p:txBody>
          <a:bodyPr/>
          <a:lstStyle/>
          <a:p>
            <a:r>
              <a:rPr lang="en-IN" dirty="0"/>
              <a:t>Title of the presentation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C1DC99-0080-E595-1785-3719F7CC5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4156833"/>
            <a:ext cx="3665220" cy="571438"/>
          </a:xfrm>
        </p:spPr>
        <p:txBody>
          <a:bodyPr/>
          <a:lstStyle/>
          <a:p>
            <a:r>
              <a:rPr lang="en-IN" dirty="0"/>
              <a:t>Subtitle</a:t>
            </a:r>
          </a:p>
          <a:p>
            <a:r>
              <a:rPr lang="en-IN" dirty="0"/>
              <a:t>Date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CDC5DDB-DE43-39E5-6714-AD638E3EC5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500" y="1045272"/>
            <a:ext cx="3025775" cy="1112522"/>
          </a:xfrm>
          <a:solidFill>
            <a:schemeClr val="bg2"/>
          </a:solidFill>
        </p:spPr>
        <p:txBody>
          <a:bodyPr/>
          <a:lstStyle/>
          <a:p>
            <a:endParaRPr lang="en-IN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36EF1D6-51D3-22FA-9AB2-86B212C6A2DC}"/>
              </a:ext>
            </a:extLst>
          </p:cNvPr>
          <p:cNvSpPr/>
          <p:nvPr/>
        </p:nvSpPr>
        <p:spPr>
          <a:xfrm>
            <a:off x="5292275" y="4933950"/>
            <a:ext cx="1314450" cy="1314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65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F233AAF-5C91-FEE4-7846-B9A098AF34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5E867C-4602-923E-8118-037F3F9E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Problem/Opportunity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0F616B-8047-F889-810A-3F3A854CD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70363"/>
            <a:ext cx="3600450" cy="1014637"/>
          </a:xfrm>
        </p:spPr>
        <p:txBody>
          <a:bodyPr/>
          <a:lstStyle/>
          <a:p>
            <a:r>
              <a:rPr lang="en-US" sz="1600" b="1" dirty="0"/>
              <a:t>Define the problem your product/service solves</a:t>
            </a:r>
          </a:p>
          <a:p>
            <a:r>
              <a:rPr lang="en-US" sz="1600" dirty="0"/>
              <a:t>Use statistics or real-world examples to highlight the severity of the problem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664987B-D5A3-257A-3EF2-EA814D42C6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989E4E3-0295-DB6D-8C43-CEA8930292F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00" y="3049082"/>
            <a:ext cx="3600450" cy="1014637"/>
          </a:xfrm>
        </p:spPr>
        <p:txBody>
          <a:bodyPr/>
          <a:lstStyle/>
          <a:p>
            <a:r>
              <a:rPr lang="en-US" sz="1600" b="1" dirty="0"/>
              <a:t>Define the problem your product/service solves</a:t>
            </a:r>
          </a:p>
          <a:p>
            <a:r>
              <a:rPr lang="en-US" sz="1600" dirty="0"/>
              <a:t>Use statistics or real-world examples to highlight the severity of the problem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4DC19A2-4860-342B-C594-A3A31ED4641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096000" y="4727801"/>
            <a:ext cx="3600450" cy="1014637"/>
          </a:xfrm>
        </p:spPr>
        <p:txBody>
          <a:bodyPr/>
          <a:lstStyle/>
          <a:p>
            <a:r>
              <a:rPr lang="en-US" sz="1600" b="1" dirty="0"/>
              <a:t>Define the problem your product/service solves</a:t>
            </a:r>
          </a:p>
          <a:p>
            <a:r>
              <a:rPr lang="en-US" sz="1600" dirty="0"/>
              <a:t>Use statistics or real-world examples to highlight the severity of the problem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700E519-2748-48BB-826F-42809BBB7122}"/>
              </a:ext>
            </a:extLst>
          </p:cNvPr>
          <p:cNvSpPr/>
          <p:nvPr/>
        </p:nvSpPr>
        <p:spPr>
          <a:xfrm>
            <a:off x="4487841" y="1428750"/>
            <a:ext cx="990600" cy="99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CA87ECB-40DC-4328-E339-BDD50A27593E}"/>
              </a:ext>
            </a:extLst>
          </p:cNvPr>
          <p:cNvSpPr/>
          <p:nvPr/>
        </p:nvSpPr>
        <p:spPr>
          <a:xfrm>
            <a:off x="4487841" y="3084285"/>
            <a:ext cx="990600" cy="99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3D91B5E-2578-8326-6830-EAE391F92637}"/>
              </a:ext>
            </a:extLst>
          </p:cNvPr>
          <p:cNvSpPr/>
          <p:nvPr/>
        </p:nvSpPr>
        <p:spPr>
          <a:xfrm>
            <a:off x="4487841" y="4739819"/>
            <a:ext cx="990600" cy="99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50" name="Picture 2" descr="Business - Free business icons">
            <a:extLst>
              <a:ext uri="{FF2B5EF4-FFF2-40B4-BE49-F238E27FC236}">
                <a16:creationId xmlns:a16="http://schemas.microsoft.com/office/drawing/2014/main" id="{536DDB5C-E871-B99F-1F02-6C5D6C1CB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41" y="164908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0B38C1-3438-415D-2E82-5D753510C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6916" y="3303360"/>
            <a:ext cx="552450" cy="5524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885042-403A-A9CF-11EA-EA2BB91ECD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9620" y="4970888"/>
            <a:ext cx="533212" cy="53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7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010B-AA09-04CF-2CDD-DE37CE6B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74688"/>
            <a:ext cx="2495550" cy="487362"/>
          </a:xfrm>
        </p:spPr>
        <p:txBody>
          <a:bodyPr/>
          <a:lstStyle/>
          <a:p>
            <a:r>
              <a:rPr lang="en-US" dirty="0"/>
              <a:t>Clearly </a:t>
            </a:r>
            <a:br>
              <a:rPr lang="en-US" dirty="0"/>
            </a:br>
            <a:r>
              <a:rPr lang="en-US" dirty="0"/>
              <a:t>explain your product/service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FD59B-C810-A975-53CC-D4AA6D878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4676960"/>
            <a:ext cx="1676400" cy="1107996"/>
          </a:xfrm>
        </p:spPr>
        <p:txBody>
          <a:bodyPr/>
          <a:lstStyle/>
          <a:p>
            <a:pPr algn="ctr"/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A1B5C5B-F53E-D008-F843-4AB42C9EB7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4BD197-CACA-CDD3-9CF5-AE6DA68E331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987676" y="4676960"/>
            <a:ext cx="1660524" cy="1107996"/>
          </a:xfrm>
        </p:spPr>
        <p:txBody>
          <a:bodyPr/>
          <a:lstStyle/>
          <a:p>
            <a:pPr algn="ctr"/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CD50CF-9FF4-6F2D-33A9-B833E891D8A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235576" y="4676960"/>
            <a:ext cx="1673224" cy="1107996"/>
          </a:xfrm>
        </p:spPr>
        <p:txBody>
          <a:bodyPr/>
          <a:lstStyle/>
          <a:p>
            <a:pPr algn="ctr"/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839D2E2-527A-9651-63D2-BD3C40D6C38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451726" y="4676960"/>
            <a:ext cx="1752598" cy="1107996"/>
          </a:xfrm>
        </p:spPr>
        <p:txBody>
          <a:bodyPr/>
          <a:lstStyle/>
          <a:p>
            <a:pPr algn="ctr"/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78AC8D-CE6F-E07E-9407-8027C3D0610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747250" y="4676960"/>
            <a:ext cx="1670050" cy="1107996"/>
          </a:xfrm>
        </p:spPr>
        <p:txBody>
          <a:bodyPr/>
          <a:lstStyle/>
          <a:p>
            <a:pPr algn="ctr"/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D3F286D-93A3-57AA-FD90-3B730C653A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614A1C-544B-96A4-78FD-EFDAF5B412B3}"/>
              </a:ext>
            </a:extLst>
          </p:cNvPr>
          <p:cNvSpPr/>
          <p:nvPr/>
        </p:nvSpPr>
        <p:spPr>
          <a:xfrm>
            <a:off x="1116488" y="3562350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DAB2B6D-9458-56AC-8A71-1E64D017B899}"/>
              </a:ext>
            </a:extLst>
          </p:cNvPr>
          <p:cNvSpPr/>
          <p:nvPr/>
        </p:nvSpPr>
        <p:spPr>
          <a:xfrm>
            <a:off x="3404884" y="3562350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E6FC715-2DCF-0C27-306A-88693B72FAEA}"/>
              </a:ext>
            </a:extLst>
          </p:cNvPr>
          <p:cNvSpPr/>
          <p:nvPr/>
        </p:nvSpPr>
        <p:spPr>
          <a:xfrm>
            <a:off x="5693280" y="3562350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09BF18-2801-E85E-F891-D15FDEEF01A0}"/>
              </a:ext>
            </a:extLst>
          </p:cNvPr>
          <p:cNvSpPr/>
          <p:nvPr/>
        </p:nvSpPr>
        <p:spPr>
          <a:xfrm>
            <a:off x="7914971" y="3562350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B7DDC9-0471-6A57-B0B2-12FE3FA0E012}"/>
              </a:ext>
            </a:extLst>
          </p:cNvPr>
          <p:cNvSpPr/>
          <p:nvPr/>
        </p:nvSpPr>
        <p:spPr>
          <a:xfrm>
            <a:off x="10169221" y="3562350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3109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C235D77-6B0B-B8C1-3BC8-67748D88EB73}"/>
              </a:ext>
            </a:extLst>
          </p:cNvPr>
          <p:cNvSpPr/>
          <p:nvPr/>
        </p:nvSpPr>
        <p:spPr>
          <a:xfrm>
            <a:off x="4222865" y="3873731"/>
            <a:ext cx="8514628" cy="2227811"/>
          </a:xfrm>
          <a:prstGeom prst="roundRect">
            <a:avLst>
              <a:gd name="adj" fmla="val 2388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F4010B-AA09-04CF-2CDD-DE37CE6B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74688"/>
            <a:ext cx="2495550" cy="392112"/>
          </a:xfrm>
        </p:spPr>
        <p:txBody>
          <a:bodyPr/>
          <a:lstStyle/>
          <a:p>
            <a:r>
              <a:rPr lang="en-US" dirty="0"/>
              <a:t>Clearly </a:t>
            </a:r>
            <a:br>
              <a:rPr lang="en-US" dirty="0"/>
            </a:br>
            <a:r>
              <a:rPr lang="en-US" dirty="0"/>
              <a:t>explain your product/service</a:t>
            </a:r>
            <a:endParaRPr lang="en-IN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9412007-D8D4-2C82-BAAC-045656736E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99C7374-13D6-D7FA-86D2-309EDCF2A3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614A1C-544B-96A4-78FD-EFDAF5B412B3}"/>
              </a:ext>
            </a:extLst>
          </p:cNvPr>
          <p:cNvSpPr/>
          <p:nvPr/>
        </p:nvSpPr>
        <p:spPr>
          <a:xfrm>
            <a:off x="571500" y="2338905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DAB2B6D-9458-56AC-8A71-1E64D017B899}"/>
              </a:ext>
            </a:extLst>
          </p:cNvPr>
          <p:cNvSpPr/>
          <p:nvPr/>
        </p:nvSpPr>
        <p:spPr>
          <a:xfrm>
            <a:off x="592946" y="3659575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AE6E468E-698D-EB58-DA79-AFF9B3293A49}"/>
              </a:ext>
            </a:extLst>
          </p:cNvPr>
          <p:cNvSpPr txBox="1">
            <a:spLocks/>
          </p:cNvSpPr>
          <p:nvPr/>
        </p:nvSpPr>
        <p:spPr>
          <a:xfrm>
            <a:off x="1623538" y="5111526"/>
            <a:ext cx="1660524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016AFDA-6957-6D94-0EB4-A91EE57DF851}"/>
              </a:ext>
            </a:extLst>
          </p:cNvPr>
          <p:cNvSpPr/>
          <p:nvPr/>
        </p:nvSpPr>
        <p:spPr>
          <a:xfrm>
            <a:off x="592946" y="5080770"/>
            <a:ext cx="826108" cy="82610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40FC3FF9-2E08-248A-AC40-4122610DD2DB}"/>
              </a:ext>
            </a:extLst>
          </p:cNvPr>
          <p:cNvSpPr txBox="1">
            <a:spLocks/>
          </p:cNvSpPr>
          <p:nvPr/>
        </p:nvSpPr>
        <p:spPr>
          <a:xfrm>
            <a:off x="4917295" y="4544438"/>
            <a:ext cx="6521017" cy="8863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Ut </a:t>
            </a:r>
            <a:r>
              <a:rPr lang="en-US" sz="1600" dirty="0" err="1"/>
              <a:t>enim</a:t>
            </a:r>
            <a:r>
              <a:rPr lang="en-US" sz="1600" dirty="0"/>
              <a:t> ad minim </a:t>
            </a:r>
            <a:r>
              <a:rPr lang="en-US" sz="1600" dirty="0" err="1"/>
              <a:t>veniam</a:t>
            </a:r>
            <a:r>
              <a:rPr lang="en-US" sz="1600" dirty="0"/>
              <a:t>, </a:t>
            </a:r>
            <a:r>
              <a:rPr lang="en-US" sz="1600" dirty="0" err="1"/>
              <a:t>quis</a:t>
            </a:r>
            <a:r>
              <a:rPr lang="en-US" sz="1600" dirty="0"/>
              <a:t> </a:t>
            </a:r>
            <a:r>
              <a:rPr lang="en-US" sz="1600" dirty="0" err="1"/>
              <a:t>nostrud</a:t>
            </a:r>
            <a:r>
              <a:rPr lang="en-US" sz="1600" dirty="0"/>
              <a:t> exercitation </a:t>
            </a:r>
            <a:r>
              <a:rPr lang="en-US" sz="1600" dirty="0" err="1"/>
              <a:t>ullamco</a:t>
            </a:r>
            <a:r>
              <a:rPr lang="en-US" sz="1600" dirty="0"/>
              <a:t> </a:t>
            </a:r>
            <a:r>
              <a:rPr lang="en-US" sz="1600" dirty="0" err="1"/>
              <a:t>laboris</a:t>
            </a:r>
            <a:r>
              <a:rPr lang="en-US" sz="1600" dirty="0"/>
              <a:t> nisi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aliquip</a:t>
            </a:r>
            <a:r>
              <a:rPr lang="en-US" sz="1600" dirty="0"/>
              <a:t> ex </a:t>
            </a:r>
            <a:r>
              <a:rPr lang="en-US" sz="1600" dirty="0" err="1"/>
              <a:t>ea</a:t>
            </a:r>
            <a:r>
              <a:rPr lang="en-US" sz="1600" dirty="0"/>
              <a:t> </a:t>
            </a:r>
            <a:r>
              <a:rPr lang="en-US" sz="1600" dirty="0" err="1"/>
              <a:t>commodo</a:t>
            </a:r>
            <a:r>
              <a:rPr lang="en-US" sz="1600" dirty="0"/>
              <a:t> </a:t>
            </a:r>
            <a:r>
              <a:rPr lang="en-US" sz="1600" dirty="0" err="1"/>
              <a:t>consequat</a:t>
            </a:r>
            <a:r>
              <a:rPr lang="en-US" sz="1600" dirty="0"/>
              <a:t>. Duis </a:t>
            </a:r>
            <a:r>
              <a:rPr lang="en-US" sz="1600" dirty="0" err="1"/>
              <a:t>aute</a:t>
            </a:r>
            <a:r>
              <a:rPr lang="en-US" sz="1600" dirty="0"/>
              <a:t> </a:t>
            </a:r>
            <a:r>
              <a:rPr lang="en-US" sz="1600" dirty="0" err="1"/>
              <a:t>irure</a:t>
            </a:r>
            <a:r>
              <a:rPr lang="en-US" sz="1600" dirty="0"/>
              <a:t> dolor in </a:t>
            </a:r>
            <a:r>
              <a:rPr lang="en-US" sz="1600" dirty="0" err="1"/>
              <a:t>reprehenderit</a:t>
            </a:r>
            <a:r>
              <a:rPr lang="en-US" sz="1600" dirty="0"/>
              <a:t> in </a:t>
            </a:r>
            <a:r>
              <a:rPr lang="en-US" sz="1600" dirty="0" err="1"/>
              <a:t>voluptate</a:t>
            </a:r>
            <a:endParaRPr lang="en-IN" sz="1600" dirty="0"/>
          </a:p>
        </p:txBody>
      </p:sp>
      <p:pic>
        <p:nvPicPr>
          <p:cNvPr id="25" name="Picture 2" descr="Business - Free business icons">
            <a:extLst>
              <a:ext uri="{FF2B5EF4-FFF2-40B4-BE49-F238E27FC236}">
                <a16:creationId xmlns:a16="http://schemas.microsoft.com/office/drawing/2014/main" id="{A50F5CDC-E76D-F274-E8A6-A4B476D39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88" y="250768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20BD01-0E84-51F2-021E-5F94B2B2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833" y="3830188"/>
            <a:ext cx="468137" cy="4681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6983DE9-425C-DE2A-2D2A-5C4424218B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202" y="5274202"/>
            <a:ext cx="457200" cy="457200"/>
          </a:xfrm>
          <a:prstGeom prst="rect">
            <a:avLst/>
          </a:prstGeom>
        </p:spPr>
      </p:pic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645B4C54-3A1F-5E87-4943-BEE071CCBF6F}"/>
              </a:ext>
            </a:extLst>
          </p:cNvPr>
          <p:cNvSpPr txBox="1">
            <a:spLocks/>
          </p:cNvSpPr>
          <p:nvPr/>
        </p:nvSpPr>
        <p:spPr>
          <a:xfrm>
            <a:off x="1623538" y="3697675"/>
            <a:ext cx="1660524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C1925F5B-270A-45C4-C1D7-802F2CDC74FD}"/>
              </a:ext>
            </a:extLst>
          </p:cNvPr>
          <p:cNvSpPr txBox="1">
            <a:spLocks/>
          </p:cNvSpPr>
          <p:nvPr/>
        </p:nvSpPr>
        <p:spPr>
          <a:xfrm>
            <a:off x="1623538" y="2338905"/>
            <a:ext cx="1660524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Highlight the unique features that make your solution stand out</a:t>
            </a:r>
            <a:br>
              <a:rPr lang="en-US" sz="1600" dirty="0"/>
            </a:b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58030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EE7D2-690A-F3C3-27C4-01C35B32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Market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DF1A-E907-A674-7010-F4103B191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73565"/>
            <a:ext cx="2687090" cy="1236236"/>
          </a:xfrm>
        </p:spPr>
        <p:txBody>
          <a:bodyPr/>
          <a:lstStyle/>
          <a:p>
            <a:r>
              <a:rPr lang="en-IN" sz="1600" b="1" dirty="0">
                <a:solidFill>
                  <a:schemeClr val="accent2"/>
                </a:solidFill>
              </a:rPr>
              <a:t>Define your target market</a:t>
            </a:r>
          </a:p>
          <a:p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</a:t>
            </a:r>
            <a:endParaRPr lang="en-IN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59C20-FC85-2C15-EBD0-05BB2CB10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6159" y="3716251"/>
            <a:ext cx="1333928" cy="1357295"/>
          </a:xfrm>
        </p:spPr>
        <p:txBody>
          <a:bodyPr/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</a:t>
            </a:r>
            <a:r>
              <a:rPr lang="en-US" sz="1400" dirty="0"/>
              <a:t> </a:t>
            </a:r>
            <a:r>
              <a:rPr lang="en-US" sz="1400" dirty="0" err="1"/>
              <a:t>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labore et</a:t>
            </a:r>
            <a:endParaRPr lang="en-IN" sz="1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8A2AAC-0B38-0780-1F44-DD0EF684EF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44808" y="3716251"/>
            <a:ext cx="1333928" cy="1357295"/>
          </a:xfrm>
        </p:spPr>
        <p:txBody>
          <a:bodyPr/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</a:t>
            </a:r>
            <a:r>
              <a:rPr lang="en-US" sz="1400" dirty="0"/>
              <a:t> </a:t>
            </a:r>
            <a:r>
              <a:rPr lang="en-US" sz="1400" dirty="0" err="1"/>
              <a:t>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labore et</a:t>
            </a:r>
            <a:endParaRPr lang="en-IN" sz="1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C78D90-5159-BBA6-BEC6-29E029E6CF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843490" y="3716251"/>
            <a:ext cx="1333928" cy="1357295"/>
          </a:xfrm>
        </p:spPr>
        <p:txBody>
          <a:bodyPr/>
          <a:lstStyle/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</a:t>
            </a:r>
            <a:r>
              <a:rPr lang="en-US" sz="1400" dirty="0"/>
              <a:t> </a:t>
            </a:r>
            <a:r>
              <a:rPr lang="en-US" sz="1400" dirty="0" err="1"/>
              <a:t>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labore et</a:t>
            </a:r>
            <a:endParaRPr lang="en-IN" sz="1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10B5B47-C834-BC98-9DEF-34F28999456C}"/>
              </a:ext>
            </a:extLst>
          </p:cNvPr>
          <p:cNvSpPr/>
          <p:nvPr/>
        </p:nvSpPr>
        <p:spPr>
          <a:xfrm>
            <a:off x="3484054" y="3740726"/>
            <a:ext cx="725001" cy="725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2EFF627-F901-D520-26EB-AD1DFDB6BA22}"/>
              </a:ext>
            </a:extLst>
          </p:cNvPr>
          <p:cNvSpPr/>
          <p:nvPr/>
        </p:nvSpPr>
        <p:spPr>
          <a:xfrm>
            <a:off x="6202703" y="3740726"/>
            <a:ext cx="725001" cy="725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8DB157-0650-1AD4-8E1B-4265B5BCABD6}"/>
              </a:ext>
            </a:extLst>
          </p:cNvPr>
          <p:cNvSpPr/>
          <p:nvPr/>
        </p:nvSpPr>
        <p:spPr>
          <a:xfrm>
            <a:off x="8810954" y="3740726"/>
            <a:ext cx="725001" cy="725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DB468E-F3F2-648C-9AB1-40D4133D2C02}"/>
              </a:ext>
            </a:extLst>
          </p:cNvPr>
          <p:cNvSpPr txBox="1">
            <a:spLocks/>
          </p:cNvSpPr>
          <p:nvPr/>
        </p:nvSpPr>
        <p:spPr>
          <a:xfrm>
            <a:off x="4526159" y="5310205"/>
            <a:ext cx="1333928" cy="7755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endParaRPr lang="en-IN" sz="1400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BA035D0B-74CE-D7E5-0465-C98D903B8E96}"/>
              </a:ext>
            </a:extLst>
          </p:cNvPr>
          <p:cNvSpPr txBox="1">
            <a:spLocks/>
          </p:cNvSpPr>
          <p:nvPr/>
        </p:nvSpPr>
        <p:spPr>
          <a:xfrm>
            <a:off x="7244808" y="5310205"/>
            <a:ext cx="1333928" cy="7755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endParaRPr lang="en-IN" sz="1400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C4DFF45-06F6-466E-0214-D34B9F5D0BE3}"/>
              </a:ext>
            </a:extLst>
          </p:cNvPr>
          <p:cNvSpPr txBox="1">
            <a:spLocks/>
          </p:cNvSpPr>
          <p:nvPr/>
        </p:nvSpPr>
        <p:spPr>
          <a:xfrm>
            <a:off x="9843490" y="5310205"/>
            <a:ext cx="1333928" cy="7755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</a:t>
            </a:r>
            <a:endParaRPr lang="en-IN" sz="1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73C2D6-620E-1214-F9D3-E02FA16105F4}"/>
              </a:ext>
            </a:extLst>
          </p:cNvPr>
          <p:cNvGrpSpPr/>
          <p:nvPr/>
        </p:nvGrpSpPr>
        <p:grpSpPr>
          <a:xfrm>
            <a:off x="4241588" y="1459622"/>
            <a:ext cx="1657652" cy="1657652"/>
            <a:chOff x="4403450" y="1302044"/>
            <a:chExt cx="1333928" cy="1333928"/>
          </a:xfrm>
        </p:grpSpPr>
        <p:sp>
          <p:nvSpPr>
            <p:cNvPr id="14" name="Circle: Hollow 13">
              <a:extLst>
                <a:ext uri="{FF2B5EF4-FFF2-40B4-BE49-F238E27FC236}">
                  <a16:creationId xmlns:a16="http://schemas.microsoft.com/office/drawing/2014/main" id="{CA2475FA-8AF2-BE5B-C755-A00D1E97788C}"/>
                </a:ext>
              </a:extLst>
            </p:cNvPr>
            <p:cNvSpPr/>
            <p:nvPr/>
          </p:nvSpPr>
          <p:spPr>
            <a:xfrm>
              <a:off x="4403450" y="1302044"/>
              <a:ext cx="1333928" cy="1333928"/>
            </a:xfrm>
            <a:prstGeom prst="donut">
              <a:avLst>
                <a:gd name="adj" fmla="val 12350"/>
              </a:avLst>
            </a:prstGeom>
            <a:noFill/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DB22CBB0-DD63-B37A-0C89-90FB67C24098}"/>
                </a:ext>
              </a:extLst>
            </p:cNvPr>
            <p:cNvSpPr/>
            <p:nvPr/>
          </p:nvSpPr>
          <p:spPr>
            <a:xfrm flipV="1">
              <a:off x="4436269" y="1333944"/>
              <a:ext cx="1273971" cy="1273971"/>
            </a:xfrm>
            <a:prstGeom prst="blockArc">
              <a:avLst>
                <a:gd name="adj1" fmla="val 11732279"/>
                <a:gd name="adj2" fmla="val 5544971"/>
                <a:gd name="adj3" fmla="val 854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2C50B1-95D3-F3DB-ECEB-01C44B13BC75}"/>
              </a:ext>
            </a:extLst>
          </p:cNvPr>
          <p:cNvGrpSpPr/>
          <p:nvPr/>
        </p:nvGrpSpPr>
        <p:grpSpPr>
          <a:xfrm>
            <a:off x="6950671" y="1459622"/>
            <a:ext cx="1657652" cy="1657652"/>
            <a:chOff x="4403450" y="1302044"/>
            <a:chExt cx="1333928" cy="1333928"/>
          </a:xfrm>
        </p:grpSpPr>
        <p:sp>
          <p:nvSpPr>
            <p:cNvPr id="24" name="Circle: Hollow 23">
              <a:extLst>
                <a:ext uri="{FF2B5EF4-FFF2-40B4-BE49-F238E27FC236}">
                  <a16:creationId xmlns:a16="http://schemas.microsoft.com/office/drawing/2014/main" id="{5D07F277-A6C2-E2F1-5AD1-407B7A9DBCD7}"/>
                </a:ext>
              </a:extLst>
            </p:cNvPr>
            <p:cNvSpPr/>
            <p:nvPr/>
          </p:nvSpPr>
          <p:spPr>
            <a:xfrm>
              <a:off x="4403450" y="1302044"/>
              <a:ext cx="1333928" cy="1333928"/>
            </a:xfrm>
            <a:prstGeom prst="donut">
              <a:avLst>
                <a:gd name="adj" fmla="val 12350"/>
              </a:avLst>
            </a:prstGeom>
            <a:noFill/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5" name="Block Arc 24">
              <a:extLst>
                <a:ext uri="{FF2B5EF4-FFF2-40B4-BE49-F238E27FC236}">
                  <a16:creationId xmlns:a16="http://schemas.microsoft.com/office/drawing/2014/main" id="{FED1F550-51D4-D65F-3073-BAAB45F24897}"/>
                </a:ext>
              </a:extLst>
            </p:cNvPr>
            <p:cNvSpPr/>
            <p:nvPr/>
          </p:nvSpPr>
          <p:spPr>
            <a:xfrm flipV="1">
              <a:off x="4436269" y="1333944"/>
              <a:ext cx="1273971" cy="1273971"/>
            </a:xfrm>
            <a:prstGeom prst="blockArc">
              <a:avLst>
                <a:gd name="adj1" fmla="val 19678111"/>
                <a:gd name="adj2" fmla="val 5544971"/>
                <a:gd name="adj3" fmla="val 854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FADA0C7-84D1-48CB-6361-6D6BB7B9E64D}"/>
              </a:ext>
            </a:extLst>
          </p:cNvPr>
          <p:cNvGrpSpPr/>
          <p:nvPr/>
        </p:nvGrpSpPr>
        <p:grpSpPr>
          <a:xfrm>
            <a:off x="9681628" y="1459622"/>
            <a:ext cx="1657652" cy="1657652"/>
            <a:chOff x="4403450" y="1302044"/>
            <a:chExt cx="1333928" cy="1333928"/>
          </a:xfrm>
        </p:grpSpPr>
        <p:sp>
          <p:nvSpPr>
            <p:cNvPr id="27" name="Circle: Hollow 26">
              <a:extLst>
                <a:ext uri="{FF2B5EF4-FFF2-40B4-BE49-F238E27FC236}">
                  <a16:creationId xmlns:a16="http://schemas.microsoft.com/office/drawing/2014/main" id="{2920E976-EED3-D8CC-4630-C8544152EDF1}"/>
                </a:ext>
              </a:extLst>
            </p:cNvPr>
            <p:cNvSpPr/>
            <p:nvPr/>
          </p:nvSpPr>
          <p:spPr>
            <a:xfrm>
              <a:off x="4403450" y="1302044"/>
              <a:ext cx="1333928" cy="1333928"/>
            </a:xfrm>
            <a:prstGeom prst="donut">
              <a:avLst>
                <a:gd name="adj" fmla="val 12350"/>
              </a:avLst>
            </a:prstGeom>
            <a:noFill/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28" name="Block Arc 27">
              <a:extLst>
                <a:ext uri="{FF2B5EF4-FFF2-40B4-BE49-F238E27FC236}">
                  <a16:creationId xmlns:a16="http://schemas.microsoft.com/office/drawing/2014/main" id="{5158E52B-00E3-80E6-9759-2DC07BC11E53}"/>
                </a:ext>
              </a:extLst>
            </p:cNvPr>
            <p:cNvSpPr/>
            <p:nvPr/>
          </p:nvSpPr>
          <p:spPr>
            <a:xfrm flipV="1">
              <a:off x="4436269" y="1333944"/>
              <a:ext cx="1273971" cy="1273971"/>
            </a:xfrm>
            <a:prstGeom prst="blockArc">
              <a:avLst>
                <a:gd name="adj1" fmla="val 8803078"/>
                <a:gd name="adj2" fmla="val 5544971"/>
                <a:gd name="adj3" fmla="val 854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EFA74BF-F0C6-E57E-E38D-22EADCE2CEE1}"/>
              </a:ext>
            </a:extLst>
          </p:cNvPr>
          <p:cNvSpPr txBox="1">
            <a:spLocks/>
          </p:cNvSpPr>
          <p:nvPr/>
        </p:nvSpPr>
        <p:spPr>
          <a:xfrm>
            <a:off x="4390340" y="2110391"/>
            <a:ext cx="1333928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67%</a:t>
            </a:r>
            <a:endParaRPr lang="en-IN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FFEABB33-010A-0176-A69B-F81C821F0F6F}"/>
              </a:ext>
            </a:extLst>
          </p:cNvPr>
          <p:cNvSpPr txBox="1">
            <a:spLocks/>
          </p:cNvSpPr>
          <p:nvPr/>
        </p:nvSpPr>
        <p:spPr>
          <a:xfrm>
            <a:off x="7110360" y="2110391"/>
            <a:ext cx="1333928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37%</a:t>
            </a:r>
            <a:endParaRPr lang="en-IN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4A37ACC0-FAA9-7EA2-96EA-5AEA2E330C6E}"/>
              </a:ext>
            </a:extLst>
          </p:cNvPr>
          <p:cNvSpPr txBox="1">
            <a:spLocks/>
          </p:cNvSpPr>
          <p:nvPr/>
        </p:nvSpPr>
        <p:spPr>
          <a:xfrm>
            <a:off x="9843490" y="2110391"/>
            <a:ext cx="1333928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82%</a:t>
            </a:r>
            <a:endParaRPr lang="en-IN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6" name="Picture 2" descr="Business - Free business icons">
            <a:extLst>
              <a:ext uri="{FF2B5EF4-FFF2-40B4-BE49-F238E27FC236}">
                <a16:creationId xmlns:a16="http://schemas.microsoft.com/office/drawing/2014/main" id="{EBAED25F-F356-97A3-7EB8-67CED9F70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159" y="3924300"/>
            <a:ext cx="348610" cy="34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1DC6550-B254-97AD-406B-09E208FD7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9671" y="3886200"/>
            <a:ext cx="421237" cy="42123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A85AE74-A163-036E-11A5-C03FBABBE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0170" y="3909884"/>
            <a:ext cx="406568" cy="406568"/>
          </a:xfrm>
          <a:prstGeom prst="rect">
            <a:avLst/>
          </a:pr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E599603-C9FE-EDA7-516A-D0CE6907AF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518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7390D5F-EF36-A565-9710-EFF615B6BF97}"/>
              </a:ext>
            </a:extLst>
          </p:cNvPr>
          <p:cNvSpPr/>
          <p:nvPr/>
        </p:nvSpPr>
        <p:spPr>
          <a:xfrm>
            <a:off x="3990466" y="1"/>
            <a:ext cx="4434865" cy="6858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A6285B-DCF9-A147-1553-1BD9B2325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Business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F5C91-C545-3A23-0FF4-E5F6C6505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54125"/>
            <a:ext cx="2969722" cy="724304"/>
          </a:xfrm>
        </p:spPr>
        <p:txBody>
          <a:bodyPr/>
          <a:lstStyle/>
          <a:p>
            <a:pPr lvl="0"/>
            <a:r>
              <a:rPr lang="en-US" sz="2000" dirty="0"/>
              <a:t>Explain how your business makes money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116F9E-843B-19D8-E071-E4F70EB9EACA}"/>
              </a:ext>
            </a:extLst>
          </p:cNvPr>
          <p:cNvSpPr txBox="1">
            <a:spLocks/>
          </p:cNvSpPr>
          <p:nvPr/>
        </p:nvSpPr>
        <p:spPr>
          <a:xfrm>
            <a:off x="9065261" y="886013"/>
            <a:ext cx="2213285" cy="5604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b="1" dirty="0"/>
              <a:t>Show potential revenue streams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AB38C35-12E8-58C8-1587-56EDB7F7C058}"/>
              </a:ext>
            </a:extLst>
          </p:cNvPr>
          <p:cNvSpPr/>
          <p:nvPr/>
        </p:nvSpPr>
        <p:spPr>
          <a:xfrm>
            <a:off x="571499" y="2213362"/>
            <a:ext cx="3734493" cy="5037513"/>
          </a:xfrm>
          <a:prstGeom prst="roundRect">
            <a:avLst>
              <a:gd name="adj" fmla="val 114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425B977-5BB0-A3B2-82B1-69246D4EDCC1}"/>
              </a:ext>
            </a:extLst>
          </p:cNvPr>
          <p:cNvSpPr txBox="1">
            <a:spLocks/>
          </p:cNvSpPr>
          <p:nvPr/>
        </p:nvSpPr>
        <p:spPr>
          <a:xfrm>
            <a:off x="1089820" y="2937666"/>
            <a:ext cx="2598100" cy="300902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consectetur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adipiscing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elit</a:t>
            </a:r>
            <a:r>
              <a:rPr lang="en-US" sz="1600" dirty="0">
                <a:solidFill>
                  <a:schemeClr val="bg1"/>
                </a:solidFill>
              </a:rPr>
              <a:t>, sed do </a:t>
            </a:r>
            <a:r>
              <a:rPr lang="en-US" sz="1600" dirty="0" err="1">
                <a:solidFill>
                  <a:schemeClr val="bg1"/>
                </a:solidFill>
              </a:rPr>
              <a:t>eiusmod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tempor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incididunt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ut</a:t>
            </a:r>
            <a:r>
              <a:rPr lang="en-US" sz="1600" dirty="0">
                <a:solidFill>
                  <a:schemeClr val="bg1"/>
                </a:solidFill>
              </a:rPr>
              <a:t> labore et dolore magna </a:t>
            </a:r>
            <a:r>
              <a:rPr lang="en-US" sz="1600" dirty="0" err="1">
                <a:solidFill>
                  <a:schemeClr val="bg1"/>
                </a:solidFill>
              </a:rPr>
              <a:t>aliqua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Ut </a:t>
            </a:r>
            <a:r>
              <a:rPr lang="en-US" sz="1600" dirty="0" err="1">
                <a:solidFill>
                  <a:schemeClr val="bg1"/>
                </a:solidFill>
              </a:rPr>
              <a:t>enim</a:t>
            </a:r>
            <a:r>
              <a:rPr lang="en-US" sz="1600" dirty="0">
                <a:solidFill>
                  <a:schemeClr val="bg1"/>
                </a:solidFill>
              </a:rPr>
              <a:t> ad minim </a:t>
            </a:r>
            <a:r>
              <a:rPr lang="en-US" sz="1600" dirty="0" err="1">
                <a:solidFill>
                  <a:schemeClr val="bg1"/>
                </a:solidFill>
              </a:rPr>
              <a:t>veniam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quis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nostrud</a:t>
            </a:r>
            <a:r>
              <a:rPr lang="en-US" sz="1600" dirty="0">
                <a:solidFill>
                  <a:schemeClr val="bg1"/>
                </a:solidFill>
              </a:rPr>
              <a:t> exercitation </a:t>
            </a:r>
            <a:r>
              <a:rPr lang="en-US" sz="1600" dirty="0" err="1">
                <a:solidFill>
                  <a:schemeClr val="bg1"/>
                </a:solidFill>
              </a:rPr>
              <a:t>ullamco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laboris</a:t>
            </a:r>
            <a:r>
              <a:rPr lang="en-US" sz="1600" dirty="0">
                <a:solidFill>
                  <a:schemeClr val="bg1"/>
                </a:solidFill>
              </a:rPr>
              <a:t> nisi </a:t>
            </a:r>
            <a:r>
              <a:rPr lang="en-US" sz="1600" dirty="0" err="1">
                <a:solidFill>
                  <a:schemeClr val="bg1"/>
                </a:solidFill>
              </a:rPr>
              <a:t>ut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aliquip</a:t>
            </a:r>
            <a:r>
              <a:rPr lang="en-US" sz="1600" dirty="0">
                <a:solidFill>
                  <a:schemeClr val="bg1"/>
                </a:solidFill>
              </a:rPr>
              <a:t> ex </a:t>
            </a:r>
            <a:r>
              <a:rPr lang="en-US" sz="1600" dirty="0" err="1">
                <a:solidFill>
                  <a:schemeClr val="bg1"/>
                </a:solidFill>
              </a:rPr>
              <a:t>ea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commodo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consequat</a:t>
            </a:r>
            <a:r>
              <a:rPr lang="en-US" sz="1600" dirty="0">
                <a:solidFill>
                  <a:schemeClr val="bg1"/>
                </a:solidFill>
              </a:rPr>
              <a:t>. Duis </a:t>
            </a:r>
            <a:r>
              <a:rPr lang="en-US" sz="1600" dirty="0" err="1">
                <a:solidFill>
                  <a:schemeClr val="bg1"/>
                </a:solidFill>
              </a:rPr>
              <a:t>aute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irure</a:t>
            </a:r>
            <a:r>
              <a:rPr lang="en-US" sz="1600" dirty="0">
                <a:solidFill>
                  <a:schemeClr val="bg1"/>
                </a:solidFill>
              </a:rPr>
              <a:t> dolor in </a:t>
            </a:r>
            <a:r>
              <a:rPr lang="en-US" sz="1600" dirty="0" err="1">
                <a:solidFill>
                  <a:schemeClr val="bg1"/>
                </a:solidFill>
              </a:rPr>
              <a:t>reprehenderit</a:t>
            </a:r>
            <a:r>
              <a:rPr lang="en-US" sz="1600" dirty="0">
                <a:solidFill>
                  <a:schemeClr val="bg1"/>
                </a:solidFill>
              </a:rPr>
              <a:t> in </a:t>
            </a:r>
            <a:r>
              <a:rPr lang="en-US" sz="1600" dirty="0" err="1">
                <a:solidFill>
                  <a:schemeClr val="bg1"/>
                </a:solidFill>
              </a:rPr>
              <a:t>voluptate</a:t>
            </a:r>
            <a:endParaRPr lang="en-IN" sz="1600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34B5B-B1F9-B80A-84CF-F337153BC790}"/>
              </a:ext>
            </a:extLst>
          </p:cNvPr>
          <p:cNvGrpSpPr/>
          <p:nvPr/>
        </p:nvGrpSpPr>
        <p:grpSpPr>
          <a:xfrm>
            <a:off x="5068788" y="864158"/>
            <a:ext cx="1938713" cy="449275"/>
            <a:chOff x="5427749" y="864158"/>
            <a:chExt cx="1938713" cy="449275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C79BBD08-9496-E17C-8AB9-001F469C7C60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870235"/>
              <a:ext cx="1270462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Provide pricing details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BC59F2-6275-7820-937A-47CA01BF825C}"/>
                </a:ext>
              </a:extLst>
            </p:cNvPr>
            <p:cNvSpPr/>
            <p:nvPr/>
          </p:nvSpPr>
          <p:spPr>
            <a:xfrm>
              <a:off x="5427749" y="864158"/>
              <a:ext cx="442884" cy="4428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C18E41-AB6B-2C79-A67F-C46181D61015}"/>
              </a:ext>
            </a:extLst>
          </p:cNvPr>
          <p:cNvGrpSpPr/>
          <p:nvPr/>
        </p:nvGrpSpPr>
        <p:grpSpPr>
          <a:xfrm>
            <a:off x="5068788" y="1858829"/>
            <a:ext cx="1938713" cy="449275"/>
            <a:chOff x="5427749" y="864158"/>
            <a:chExt cx="1938713" cy="449275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43AD319D-AADB-A13C-F62D-821127E5D574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870235"/>
              <a:ext cx="1270462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Provide pricing details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8F6888D-B38B-90B0-2508-996D4BD7C09B}"/>
                </a:ext>
              </a:extLst>
            </p:cNvPr>
            <p:cNvSpPr/>
            <p:nvPr/>
          </p:nvSpPr>
          <p:spPr>
            <a:xfrm>
              <a:off x="5427749" y="864158"/>
              <a:ext cx="442884" cy="4428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78184A-8D75-D6AF-3775-957E0DD44B10}"/>
              </a:ext>
            </a:extLst>
          </p:cNvPr>
          <p:cNvGrpSpPr/>
          <p:nvPr/>
        </p:nvGrpSpPr>
        <p:grpSpPr>
          <a:xfrm>
            <a:off x="5068788" y="2853500"/>
            <a:ext cx="1938713" cy="449275"/>
            <a:chOff x="5427749" y="864158"/>
            <a:chExt cx="1938713" cy="449275"/>
          </a:xfrm>
        </p:grpSpPr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B5EE6706-5FF7-F181-CC38-654212204FD8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870235"/>
              <a:ext cx="1270462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Provide pricing details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352BFA8-A439-850E-93FA-EA9C7BC3F704}"/>
                </a:ext>
              </a:extLst>
            </p:cNvPr>
            <p:cNvSpPr/>
            <p:nvPr/>
          </p:nvSpPr>
          <p:spPr>
            <a:xfrm>
              <a:off x="5427749" y="864158"/>
              <a:ext cx="442884" cy="4428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BF1AB3A-AB2D-5539-0CE0-D8910A60CEE2}"/>
              </a:ext>
            </a:extLst>
          </p:cNvPr>
          <p:cNvGrpSpPr/>
          <p:nvPr/>
        </p:nvGrpSpPr>
        <p:grpSpPr>
          <a:xfrm>
            <a:off x="5068788" y="3848171"/>
            <a:ext cx="1938713" cy="449275"/>
            <a:chOff x="5427749" y="864158"/>
            <a:chExt cx="1938713" cy="449275"/>
          </a:xfrm>
        </p:grpSpPr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F469553B-030F-C39A-762A-C874A511BADA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870235"/>
              <a:ext cx="1270462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Provide pricing details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E701A4-E72B-65F3-5BA7-8884CCE1A993}"/>
                </a:ext>
              </a:extLst>
            </p:cNvPr>
            <p:cNvSpPr/>
            <p:nvPr/>
          </p:nvSpPr>
          <p:spPr>
            <a:xfrm>
              <a:off x="5427749" y="864158"/>
              <a:ext cx="442884" cy="4428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7F056C-98A8-0BDC-B1FA-6586C9C7EE11}"/>
              </a:ext>
            </a:extLst>
          </p:cNvPr>
          <p:cNvGrpSpPr/>
          <p:nvPr/>
        </p:nvGrpSpPr>
        <p:grpSpPr>
          <a:xfrm>
            <a:off x="5068788" y="4842842"/>
            <a:ext cx="1938713" cy="449275"/>
            <a:chOff x="5427749" y="864158"/>
            <a:chExt cx="1938713" cy="449275"/>
          </a:xfrm>
        </p:grpSpPr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E5999E20-FEA4-6ED3-C999-98F8ABD28C0F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870235"/>
              <a:ext cx="1270462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Provide pricing details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820AD7D-2100-0E01-C3DE-9C20088C20AD}"/>
                </a:ext>
              </a:extLst>
            </p:cNvPr>
            <p:cNvSpPr/>
            <p:nvPr/>
          </p:nvSpPr>
          <p:spPr>
            <a:xfrm>
              <a:off x="5427749" y="864158"/>
              <a:ext cx="442884" cy="4428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83141D2-4955-D774-C355-6CC5BFD11D25}"/>
              </a:ext>
            </a:extLst>
          </p:cNvPr>
          <p:cNvGrpSpPr/>
          <p:nvPr/>
        </p:nvGrpSpPr>
        <p:grpSpPr>
          <a:xfrm>
            <a:off x="5068788" y="5837514"/>
            <a:ext cx="1938713" cy="449275"/>
            <a:chOff x="5427749" y="864158"/>
            <a:chExt cx="1938713" cy="449275"/>
          </a:xfrm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EA290416-D01E-99D8-24A9-62B023C16F7C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870235"/>
              <a:ext cx="1270462" cy="4431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Provide pricing details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3862CF3-B2E6-924B-6EDD-4E80CD61CB4A}"/>
                </a:ext>
              </a:extLst>
            </p:cNvPr>
            <p:cNvSpPr/>
            <p:nvPr/>
          </p:nvSpPr>
          <p:spPr>
            <a:xfrm>
              <a:off x="5427749" y="864158"/>
              <a:ext cx="442884" cy="4428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167DA6A4-9ACF-2A6A-C857-977B66CA8550}"/>
              </a:ext>
            </a:extLst>
          </p:cNvPr>
          <p:cNvSpPr txBox="1">
            <a:spLocks/>
          </p:cNvSpPr>
          <p:nvPr/>
        </p:nvSpPr>
        <p:spPr>
          <a:xfrm>
            <a:off x="9065261" y="1769100"/>
            <a:ext cx="2598100" cy="13295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D8CD5F03-F86F-174F-DEBA-E961F618C83F}"/>
              </a:ext>
            </a:extLst>
          </p:cNvPr>
          <p:cNvSpPr txBox="1">
            <a:spLocks/>
          </p:cNvSpPr>
          <p:nvPr/>
        </p:nvSpPr>
        <p:spPr>
          <a:xfrm>
            <a:off x="9065261" y="3401102"/>
            <a:ext cx="2598100" cy="13295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444089A-5332-5EEF-DDE4-7977FF256D45}"/>
              </a:ext>
            </a:extLst>
          </p:cNvPr>
          <p:cNvSpPr txBox="1">
            <a:spLocks/>
          </p:cNvSpPr>
          <p:nvPr/>
        </p:nvSpPr>
        <p:spPr>
          <a:xfrm>
            <a:off x="9065261" y="5033105"/>
            <a:ext cx="2598100" cy="13295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et dolore magna </a:t>
            </a:r>
            <a:r>
              <a:rPr lang="en-US" sz="1600" dirty="0" err="1"/>
              <a:t>aliqua</a:t>
            </a:r>
            <a:r>
              <a:rPr lang="en-US" sz="1600" dirty="0"/>
              <a:t>.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9B90A30-7E17-1BCD-1090-37219700DC5E}"/>
              </a:ext>
            </a:extLst>
          </p:cNvPr>
          <p:cNvSpPr/>
          <p:nvPr/>
        </p:nvSpPr>
        <p:spPr>
          <a:xfrm>
            <a:off x="7944161" y="675085"/>
            <a:ext cx="930414" cy="9304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3318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8EA28-D852-95CC-514C-67967C67A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25CB0-A71D-81B3-ADEF-3E84E12BA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54125"/>
            <a:ext cx="3657600" cy="1004990"/>
          </a:xfrm>
        </p:spPr>
        <p:txBody>
          <a:bodyPr/>
          <a:lstStyle/>
          <a:p>
            <a:r>
              <a:rPr lang="en-US" sz="2000" dirty="0"/>
              <a:t>Highlight any milestones, achievements, or partnerships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07043BE-FD86-C610-EEE8-3F50682235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62C897D-8946-1633-19FC-9D48598BB3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AB1D5B-D7CE-6ED6-9644-8A6DE3BD41ED}"/>
              </a:ext>
            </a:extLst>
          </p:cNvPr>
          <p:cNvSpPr/>
          <p:nvPr/>
        </p:nvSpPr>
        <p:spPr>
          <a:xfrm>
            <a:off x="6591300" y="1257300"/>
            <a:ext cx="4991100" cy="2171700"/>
          </a:xfrm>
          <a:prstGeom prst="roundRect">
            <a:avLst>
              <a:gd name="adj" fmla="val 1403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60504F-3744-912F-0348-D9398658D69E}"/>
              </a:ext>
            </a:extLst>
          </p:cNvPr>
          <p:cNvSpPr/>
          <p:nvPr/>
        </p:nvSpPr>
        <p:spPr>
          <a:xfrm>
            <a:off x="6591300" y="3536880"/>
            <a:ext cx="4991100" cy="2171700"/>
          </a:xfrm>
          <a:prstGeom prst="roundRect">
            <a:avLst>
              <a:gd name="adj" fmla="val 140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D3335BB-7F81-4CB2-E1D9-891DF196FC36}"/>
              </a:ext>
            </a:extLst>
          </p:cNvPr>
          <p:cNvSpPr txBox="1">
            <a:spLocks/>
          </p:cNvSpPr>
          <p:nvPr/>
        </p:nvSpPr>
        <p:spPr>
          <a:xfrm>
            <a:off x="8138482" y="1844552"/>
            <a:ext cx="2582543" cy="9971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do </a:t>
            </a:r>
            <a:r>
              <a:rPr lang="en-US" sz="1800" dirty="0" err="1">
                <a:solidFill>
                  <a:schemeClr val="bg1"/>
                </a:solidFill>
              </a:rPr>
              <a:t>eiusmod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tempor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FF9AAE-2103-EA2C-937F-F72D9C4B7E16}"/>
              </a:ext>
            </a:extLst>
          </p:cNvPr>
          <p:cNvSpPr/>
          <p:nvPr/>
        </p:nvSpPr>
        <p:spPr>
          <a:xfrm>
            <a:off x="6945791" y="1924050"/>
            <a:ext cx="838200" cy="8382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82E2E031-272A-6A14-D50F-9F4B5D0DD790}"/>
              </a:ext>
            </a:extLst>
          </p:cNvPr>
          <p:cNvSpPr txBox="1">
            <a:spLocks/>
          </p:cNvSpPr>
          <p:nvPr/>
        </p:nvSpPr>
        <p:spPr>
          <a:xfrm>
            <a:off x="8138482" y="4124149"/>
            <a:ext cx="2582543" cy="9971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do </a:t>
            </a:r>
            <a:r>
              <a:rPr lang="en-US" sz="1800" dirty="0" err="1">
                <a:solidFill>
                  <a:schemeClr val="bg1"/>
                </a:solidFill>
              </a:rPr>
              <a:t>eiusmod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tempor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D96D1A-B066-6FE3-929A-EE40460899B1}"/>
              </a:ext>
            </a:extLst>
          </p:cNvPr>
          <p:cNvSpPr/>
          <p:nvPr/>
        </p:nvSpPr>
        <p:spPr>
          <a:xfrm>
            <a:off x="6945791" y="4203647"/>
            <a:ext cx="838200" cy="8382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59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34D2-F358-86E0-93C9-97D030B9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Marketing and Sales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8036C-2A66-8012-C030-BD43FAF56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54125"/>
            <a:ext cx="11010900" cy="276999"/>
          </a:xfrm>
        </p:spPr>
        <p:txBody>
          <a:bodyPr/>
          <a:lstStyle/>
          <a:p>
            <a:r>
              <a:rPr lang="en-US" sz="2000" dirty="0"/>
              <a:t>Outline your plan for acquiring and retaining customers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58B0E7B-478F-92FC-6920-237A6DC001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908E74B-0071-EC55-E030-372E7E18A802}"/>
              </a:ext>
            </a:extLst>
          </p:cNvPr>
          <p:cNvGrpSpPr/>
          <p:nvPr/>
        </p:nvGrpSpPr>
        <p:grpSpPr>
          <a:xfrm>
            <a:off x="529343" y="2530426"/>
            <a:ext cx="7829508" cy="3405434"/>
            <a:chOff x="635719" y="2530425"/>
            <a:chExt cx="7925250" cy="344707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45FABB6-D158-7408-FED1-F4A24168EA3F}"/>
                </a:ext>
              </a:extLst>
            </p:cNvPr>
            <p:cNvGrpSpPr/>
            <p:nvPr/>
          </p:nvGrpSpPr>
          <p:grpSpPr>
            <a:xfrm>
              <a:off x="635719" y="2530425"/>
              <a:ext cx="1549340" cy="3447077"/>
              <a:chOff x="635719" y="2530425"/>
              <a:chExt cx="1549340" cy="344707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E88EA04-7D21-CAB5-1FB3-CA2D9D15A424}"/>
                  </a:ext>
                </a:extLst>
              </p:cNvPr>
              <p:cNvSpPr/>
              <p:nvPr/>
            </p:nvSpPr>
            <p:spPr>
              <a:xfrm>
                <a:off x="918895" y="2530425"/>
                <a:ext cx="1047750" cy="104775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D931E74A-7670-7229-2654-BC1608C68F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5719" y="3782029"/>
                <a:ext cx="1549340" cy="2195473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1pPr>
                <a:lvl2pPr marL="177800" indent="-1778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2pPr>
                <a:lvl3pPr marL="3429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3pPr>
                <a:lvl4pPr marL="4572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4pPr>
                <a:lvl5pPr marL="571500" indent="-1143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/>
                  <a:t>Lorem ipsum </a:t>
                </a:r>
                <a:br>
                  <a:rPr lang="en-US" b="1" dirty="0"/>
                </a:br>
                <a:r>
                  <a:rPr lang="en-US" b="1" dirty="0"/>
                  <a:t>dolor sit </a:t>
                </a:r>
                <a:r>
                  <a:rPr lang="en-US" b="1" dirty="0" err="1"/>
                  <a:t>amet</a:t>
                </a:r>
                <a:r>
                  <a:rPr lang="en-US" b="1" dirty="0"/>
                  <a:t>, 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75B7F63-CFB5-EA40-BCE9-3E893777C0C2}"/>
                </a:ext>
              </a:extLst>
            </p:cNvPr>
            <p:cNvGrpSpPr/>
            <p:nvPr/>
          </p:nvGrpSpPr>
          <p:grpSpPr>
            <a:xfrm>
              <a:off x="2730526" y="2530425"/>
              <a:ext cx="1549340" cy="3447077"/>
              <a:chOff x="635719" y="2530425"/>
              <a:chExt cx="1549340" cy="344707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4046464-82DC-31D7-7D83-E4D71EDC6A33}"/>
                  </a:ext>
                </a:extLst>
              </p:cNvPr>
              <p:cNvSpPr/>
              <p:nvPr/>
            </p:nvSpPr>
            <p:spPr>
              <a:xfrm>
                <a:off x="918895" y="2530425"/>
                <a:ext cx="1047750" cy="104775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A8D1CFAA-6226-CAEE-91FE-3167DEBB5B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5719" y="3782029"/>
                <a:ext cx="1549340" cy="2195473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1pPr>
                <a:lvl2pPr marL="177800" indent="-1778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2pPr>
                <a:lvl3pPr marL="3429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3pPr>
                <a:lvl4pPr marL="4572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4pPr>
                <a:lvl5pPr marL="571500" indent="-1143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/>
                  <a:t>Lorem ipsum </a:t>
                </a:r>
                <a:br>
                  <a:rPr lang="en-US" b="1" dirty="0"/>
                </a:br>
                <a:r>
                  <a:rPr lang="en-US" b="1" dirty="0"/>
                  <a:t>dolor sit </a:t>
                </a:r>
                <a:r>
                  <a:rPr lang="en-US" b="1" dirty="0" err="1"/>
                  <a:t>amet</a:t>
                </a:r>
                <a:r>
                  <a:rPr lang="en-US" b="1" dirty="0"/>
                  <a:t>, 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CF71C59-FFC3-E773-D757-F816D0B88F39}"/>
                </a:ext>
              </a:extLst>
            </p:cNvPr>
            <p:cNvGrpSpPr/>
            <p:nvPr/>
          </p:nvGrpSpPr>
          <p:grpSpPr>
            <a:xfrm>
              <a:off x="4858585" y="2530425"/>
              <a:ext cx="1549340" cy="3447077"/>
              <a:chOff x="635719" y="2530425"/>
              <a:chExt cx="1549340" cy="3447077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251A103-855D-C1ED-AE9E-E26DA51F2E30}"/>
                  </a:ext>
                </a:extLst>
              </p:cNvPr>
              <p:cNvSpPr/>
              <p:nvPr/>
            </p:nvSpPr>
            <p:spPr>
              <a:xfrm>
                <a:off x="918895" y="2530425"/>
                <a:ext cx="1047750" cy="104775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9ED301F4-45E9-03E5-BE14-040C07EB22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5719" y="3782029"/>
                <a:ext cx="1549340" cy="2195473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1pPr>
                <a:lvl2pPr marL="177800" indent="-1778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2pPr>
                <a:lvl3pPr marL="3429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3pPr>
                <a:lvl4pPr marL="4572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4pPr>
                <a:lvl5pPr marL="571500" indent="-1143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/>
                  <a:t>Lorem ipsum </a:t>
                </a:r>
                <a:br>
                  <a:rPr lang="en-US" b="1" dirty="0"/>
                </a:br>
                <a:r>
                  <a:rPr lang="en-US" b="1" dirty="0"/>
                  <a:t>dolor sit </a:t>
                </a:r>
                <a:r>
                  <a:rPr lang="en-US" b="1" dirty="0" err="1"/>
                  <a:t>amet</a:t>
                </a:r>
                <a:r>
                  <a:rPr lang="en-US" b="1" dirty="0"/>
                  <a:t>, 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D65F292-BC79-DF96-6E81-DEA4C70D4872}"/>
                </a:ext>
              </a:extLst>
            </p:cNvPr>
            <p:cNvGrpSpPr/>
            <p:nvPr/>
          </p:nvGrpSpPr>
          <p:grpSpPr>
            <a:xfrm>
              <a:off x="7011629" y="2530425"/>
              <a:ext cx="1549340" cy="3447077"/>
              <a:chOff x="635719" y="2530425"/>
              <a:chExt cx="1549340" cy="3447077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2BCFC8F-C25B-2CFF-C8F0-FFA5C0C3CE38}"/>
                  </a:ext>
                </a:extLst>
              </p:cNvPr>
              <p:cNvSpPr/>
              <p:nvPr/>
            </p:nvSpPr>
            <p:spPr>
              <a:xfrm>
                <a:off x="918895" y="2530425"/>
                <a:ext cx="1047750" cy="104775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Content Placeholder 4">
                <a:extLst>
                  <a:ext uri="{FF2B5EF4-FFF2-40B4-BE49-F238E27FC236}">
                    <a16:creationId xmlns:a16="http://schemas.microsoft.com/office/drawing/2014/main" id="{53043FAB-6F34-2D5D-FE76-21995F4A8B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5719" y="3782029"/>
                <a:ext cx="1549340" cy="2195473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1pPr>
                <a:lvl2pPr marL="177800" indent="-1778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2pPr>
                <a:lvl3pPr marL="3429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3pPr>
                <a:lvl4pPr marL="457200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4pPr>
                <a:lvl5pPr marL="571500" indent="-1143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/>
                  <a:t>Lorem ipsum </a:t>
                </a:r>
                <a:br>
                  <a:rPr lang="en-US" b="1" dirty="0"/>
                </a:br>
                <a:r>
                  <a:rPr lang="en-US" b="1" dirty="0"/>
                  <a:t>dolor sit </a:t>
                </a:r>
                <a:r>
                  <a:rPr lang="en-US" b="1" dirty="0" err="1"/>
                  <a:t>amet</a:t>
                </a:r>
                <a:r>
                  <a:rPr lang="en-US" b="1" dirty="0"/>
                  <a:t>, 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  <a:p>
                <a:pPr algn="ctr"/>
                <a:r>
                  <a:rPr lang="en-US" dirty="0" err="1"/>
                  <a:t>Consectetur</a:t>
                </a:r>
                <a:r>
                  <a:rPr lang="en-US" dirty="0"/>
                  <a:t> </a:t>
                </a:r>
                <a:r>
                  <a:rPr lang="en-US" dirty="0" err="1"/>
                  <a:t>adipiscing</a:t>
                </a:r>
                <a:r>
                  <a:rPr lang="en-US" dirty="0"/>
                  <a:t> </a:t>
                </a:r>
                <a:r>
                  <a:rPr lang="en-US" dirty="0" err="1"/>
                  <a:t>elit</a:t>
                </a:r>
                <a:r>
                  <a:rPr lang="en-US" dirty="0"/>
                  <a:t>, sed do </a:t>
                </a:r>
                <a:r>
                  <a:rPr lang="en-US" dirty="0" err="1"/>
                  <a:t>eiusmod</a:t>
                </a:r>
                <a:r>
                  <a:rPr lang="en-US" dirty="0"/>
                  <a:t> </a:t>
                </a:r>
                <a:r>
                  <a:rPr lang="en-US" dirty="0" err="1"/>
                  <a:t>tempor</a:t>
                </a:r>
                <a:r>
                  <a:rPr lang="en-US" dirty="0"/>
                  <a:t> </a:t>
                </a:r>
                <a:r>
                  <a:rPr lang="en-US" dirty="0" err="1"/>
                  <a:t>incididunt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labore</a:t>
                </a:r>
              </a:p>
            </p:txBody>
          </p:sp>
        </p:grp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F5132883-8B87-A5CE-017D-4E06C04D2112}"/>
                </a:ext>
              </a:extLst>
            </p:cNvPr>
            <p:cNvSpPr/>
            <p:nvPr/>
          </p:nvSpPr>
          <p:spPr>
            <a:xfrm>
              <a:off x="1688752" y="2882682"/>
              <a:ext cx="2012278" cy="2012278"/>
            </a:xfrm>
            <a:prstGeom prst="arc">
              <a:avLst>
                <a:gd name="adj1" fmla="val 13735890"/>
                <a:gd name="adj2" fmla="val 1687237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1CD1C2ED-01CF-D985-BCAD-0F19FDD2896D}"/>
                </a:ext>
              </a:extLst>
            </p:cNvPr>
            <p:cNvSpPr/>
            <p:nvPr/>
          </p:nvSpPr>
          <p:spPr>
            <a:xfrm>
              <a:off x="3833770" y="2882682"/>
              <a:ext cx="2012278" cy="2012278"/>
            </a:xfrm>
            <a:prstGeom prst="arc">
              <a:avLst>
                <a:gd name="adj1" fmla="val 13735890"/>
                <a:gd name="adj2" fmla="val 1687237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EF96748F-4B36-D81E-9351-A72E6ABC41C1}"/>
                </a:ext>
              </a:extLst>
            </p:cNvPr>
            <p:cNvSpPr/>
            <p:nvPr/>
          </p:nvSpPr>
          <p:spPr>
            <a:xfrm>
              <a:off x="6005490" y="2882682"/>
              <a:ext cx="2012278" cy="2012278"/>
            </a:xfrm>
            <a:prstGeom prst="arc">
              <a:avLst>
                <a:gd name="adj1" fmla="val 13735890"/>
                <a:gd name="adj2" fmla="val 1687237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ADCE62-0430-475C-CDD2-E82BBD7E644E}"/>
              </a:ext>
            </a:extLst>
          </p:cNvPr>
          <p:cNvGrpSpPr/>
          <p:nvPr/>
        </p:nvGrpSpPr>
        <p:grpSpPr>
          <a:xfrm>
            <a:off x="8859556" y="1259523"/>
            <a:ext cx="2722844" cy="1184748"/>
            <a:chOff x="6591300" y="3536880"/>
            <a:chExt cx="4991100" cy="217170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B08918C-F1D3-E7D3-89B7-D33BFBA81D4C}"/>
                </a:ext>
              </a:extLst>
            </p:cNvPr>
            <p:cNvSpPr/>
            <p:nvPr/>
          </p:nvSpPr>
          <p:spPr>
            <a:xfrm>
              <a:off x="6591300" y="3536880"/>
              <a:ext cx="4991100" cy="2171700"/>
            </a:xfrm>
            <a:prstGeom prst="roundRect">
              <a:avLst>
                <a:gd name="adj" fmla="val 1403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Content Placeholder 4">
              <a:extLst>
                <a:ext uri="{FF2B5EF4-FFF2-40B4-BE49-F238E27FC236}">
                  <a16:creationId xmlns:a16="http://schemas.microsoft.com/office/drawing/2014/main" id="{4BB8CC22-8413-52EB-7137-42B5C6F4A4C3}"/>
                </a:ext>
              </a:extLst>
            </p:cNvPr>
            <p:cNvSpPr txBox="1">
              <a:spLocks/>
            </p:cNvSpPr>
            <p:nvPr/>
          </p:nvSpPr>
          <p:spPr>
            <a:xfrm>
              <a:off x="7314122" y="4141432"/>
              <a:ext cx="3545455" cy="91395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do </a:t>
              </a:r>
              <a:r>
                <a:rPr lang="en-US" sz="1200" dirty="0" err="1">
                  <a:solidFill>
                    <a:schemeClr val="bg1"/>
                  </a:solidFill>
                </a:rPr>
                <a:t>eiusmod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tempor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3780708-7C6B-67B1-B636-90D652C3A1A4}"/>
              </a:ext>
            </a:extLst>
          </p:cNvPr>
          <p:cNvGrpSpPr/>
          <p:nvPr/>
        </p:nvGrpSpPr>
        <p:grpSpPr>
          <a:xfrm>
            <a:off x="8859556" y="2527566"/>
            <a:ext cx="2722844" cy="1184748"/>
            <a:chOff x="6591300" y="3536880"/>
            <a:chExt cx="4991100" cy="217170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F55F1EFA-72D9-DC49-69BF-A0119CEE9A9B}"/>
                </a:ext>
              </a:extLst>
            </p:cNvPr>
            <p:cNvSpPr/>
            <p:nvPr/>
          </p:nvSpPr>
          <p:spPr>
            <a:xfrm>
              <a:off x="6591300" y="3536880"/>
              <a:ext cx="4991100" cy="2171700"/>
            </a:xfrm>
            <a:prstGeom prst="roundRect">
              <a:avLst>
                <a:gd name="adj" fmla="val 1403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Content Placeholder 4">
              <a:extLst>
                <a:ext uri="{FF2B5EF4-FFF2-40B4-BE49-F238E27FC236}">
                  <a16:creationId xmlns:a16="http://schemas.microsoft.com/office/drawing/2014/main" id="{4A4C519E-C2FA-BF6E-F4B8-C3B3C1CEB7EA}"/>
                </a:ext>
              </a:extLst>
            </p:cNvPr>
            <p:cNvSpPr txBox="1">
              <a:spLocks/>
            </p:cNvSpPr>
            <p:nvPr/>
          </p:nvSpPr>
          <p:spPr>
            <a:xfrm>
              <a:off x="7314122" y="4141432"/>
              <a:ext cx="3545455" cy="91395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do </a:t>
              </a:r>
              <a:r>
                <a:rPr lang="en-US" sz="1200" dirty="0" err="1">
                  <a:solidFill>
                    <a:schemeClr val="bg1"/>
                  </a:solidFill>
                </a:rPr>
                <a:t>eiusmod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tempor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13F6048-F695-4208-A5B8-7953F447AAEB}"/>
              </a:ext>
            </a:extLst>
          </p:cNvPr>
          <p:cNvGrpSpPr/>
          <p:nvPr/>
        </p:nvGrpSpPr>
        <p:grpSpPr>
          <a:xfrm>
            <a:off x="8859556" y="3795609"/>
            <a:ext cx="2722844" cy="1184748"/>
            <a:chOff x="6591300" y="3536880"/>
            <a:chExt cx="4991100" cy="217170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4A9BA6A-D0C3-9A5C-FD06-5A56FCF5889E}"/>
                </a:ext>
              </a:extLst>
            </p:cNvPr>
            <p:cNvSpPr/>
            <p:nvPr/>
          </p:nvSpPr>
          <p:spPr>
            <a:xfrm>
              <a:off x="6591300" y="3536880"/>
              <a:ext cx="4991100" cy="2171700"/>
            </a:xfrm>
            <a:prstGeom prst="roundRect">
              <a:avLst>
                <a:gd name="adj" fmla="val 1403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Content Placeholder 4">
              <a:extLst>
                <a:ext uri="{FF2B5EF4-FFF2-40B4-BE49-F238E27FC236}">
                  <a16:creationId xmlns:a16="http://schemas.microsoft.com/office/drawing/2014/main" id="{88526894-FD17-880C-A4CC-0A46FF8DE63E}"/>
                </a:ext>
              </a:extLst>
            </p:cNvPr>
            <p:cNvSpPr txBox="1">
              <a:spLocks/>
            </p:cNvSpPr>
            <p:nvPr/>
          </p:nvSpPr>
          <p:spPr>
            <a:xfrm>
              <a:off x="7314122" y="4141432"/>
              <a:ext cx="3545455" cy="91395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do </a:t>
              </a:r>
              <a:r>
                <a:rPr lang="en-US" sz="1200" dirty="0" err="1">
                  <a:solidFill>
                    <a:schemeClr val="bg1"/>
                  </a:solidFill>
                </a:rPr>
                <a:t>eiusmod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tempor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B6D186D-6CFE-DE83-4FDA-85ABA91B5D8F}"/>
              </a:ext>
            </a:extLst>
          </p:cNvPr>
          <p:cNvGrpSpPr/>
          <p:nvPr/>
        </p:nvGrpSpPr>
        <p:grpSpPr>
          <a:xfrm>
            <a:off x="8859556" y="5063652"/>
            <a:ext cx="2722844" cy="1184748"/>
            <a:chOff x="6591300" y="3536880"/>
            <a:chExt cx="4991100" cy="217170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84EAABB-886E-82B9-D609-A0BF8B1FB9E5}"/>
                </a:ext>
              </a:extLst>
            </p:cNvPr>
            <p:cNvSpPr/>
            <p:nvPr/>
          </p:nvSpPr>
          <p:spPr>
            <a:xfrm>
              <a:off x="6591300" y="3536880"/>
              <a:ext cx="4991100" cy="2171700"/>
            </a:xfrm>
            <a:prstGeom prst="roundRect">
              <a:avLst>
                <a:gd name="adj" fmla="val 1403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Content Placeholder 4">
              <a:extLst>
                <a:ext uri="{FF2B5EF4-FFF2-40B4-BE49-F238E27FC236}">
                  <a16:creationId xmlns:a16="http://schemas.microsoft.com/office/drawing/2014/main" id="{8C7C70E2-043C-9185-987F-0DA37C20EA1D}"/>
                </a:ext>
              </a:extLst>
            </p:cNvPr>
            <p:cNvSpPr txBox="1">
              <a:spLocks/>
            </p:cNvSpPr>
            <p:nvPr/>
          </p:nvSpPr>
          <p:spPr>
            <a:xfrm>
              <a:off x="7314122" y="4141432"/>
              <a:ext cx="3545455" cy="913954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1pPr>
              <a:lvl2pPr marL="1778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2pPr>
              <a:lvl3pPr marL="3429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3pPr>
              <a:lvl4pPr marL="457200" indent="-1651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4pPr>
              <a:lvl5pPr marL="571500" indent="-1143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</a:rPr>
                <a:t>, sed do </a:t>
              </a:r>
              <a:r>
                <a:rPr lang="en-US" sz="1200" dirty="0" err="1">
                  <a:solidFill>
                    <a:schemeClr val="bg1"/>
                  </a:solidFill>
                </a:rPr>
                <a:t>eiusmod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tempor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8733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A6779-23F2-C31C-92D7-56D7E289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Competitive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700BE-3982-247C-7F88-472CB43F6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54125"/>
            <a:ext cx="11010900" cy="193899"/>
          </a:xfrm>
        </p:spPr>
        <p:txBody>
          <a:bodyPr/>
          <a:lstStyle/>
          <a:p>
            <a:pPr lvl="0"/>
            <a:r>
              <a:rPr lang="en-US" dirty="0"/>
              <a:t>Identify key competitors   |   Highlight your competitive advantages</a:t>
            </a:r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EB27E46-B4EB-E0CD-4A3C-824B9EBAAC1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491582-F6E7-4DA5-6F05-DB089A11D05B}"/>
              </a:ext>
            </a:extLst>
          </p:cNvPr>
          <p:cNvSpPr/>
          <p:nvPr/>
        </p:nvSpPr>
        <p:spPr>
          <a:xfrm>
            <a:off x="571500" y="2251654"/>
            <a:ext cx="3489555" cy="727171"/>
          </a:xfrm>
          <a:prstGeom prst="roundRect">
            <a:avLst>
              <a:gd name="adj" fmla="val 140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Competitor 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A9C1A6E-2905-2BA6-FEE3-4E976FCC335B}"/>
              </a:ext>
            </a:extLst>
          </p:cNvPr>
          <p:cNvSpPr/>
          <p:nvPr/>
        </p:nvSpPr>
        <p:spPr>
          <a:xfrm>
            <a:off x="4332173" y="2251654"/>
            <a:ext cx="3489555" cy="727171"/>
          </a:xfrm>
          <a:prstGeom prst="roundRect">
            <a:avLst>
              <a:gd name="adj" fmla="val 140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Competitor 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14F53F5-0587-EBA0-8751-440099E0F746}"/>
              </a:ext>
            </a:extLst>
          </p:cNvPr>
          <p:cNvSpPr/>
          <p:nvPr/>
        </p:nvSpPr>
        <p:spPr>
          <a:xfrm>
            <a:off x="8092845" y="2251654"/>
            <a:ext cx="3489555" cy="727171"/>
          </a:xfrm>
          <a:prstGeom prst="roundRect">
            <a:avLst>
              <a:gd name="adj" fmla="val 140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Competitor 3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C8559D75-06E2-0FC2-733A-D7A8FD1BF20F}"/>
              </a:ext>
            </a:extLst>
          </p:cNvPr>
          <p:cNvSpPr txBox="1">
            <a:spLocks/>
          </p:cNvSpPr>
          <p:nvPr/>
        </p:nvSpPr>
        <p:spPr>
          <a:xfrm>
            <a:off x="861848" y="3270264"/>
            <a:ext cx="2795752" cy="14578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</a:t>
            </a:r>
          </a:p>
          <a:p>
            <a:pPr algn="ctr"/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D1D4118E-DB81-02A9-B981-784CEB46F02C}"/>
              </a:ext>
            </a:extLst>
          </p:cNvPr>
          <p:cNvSpPr txBox="1">
            <a:spLocks/>
          </p:cNvSpPr>
          <p:nvPr/>
        </p:nvSpPr>
        <p:spPr>
          <a:xfrm>
            <a:off x="4698124" y="3270264"/>
            <a:ext cx="2795752" cy="14578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</a:t>
            </a:r>
          </a:p>
          <a:p>
            <a:pPr algn="ctr"/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F4CAB7FD-FB60-3B1E-E042-2B63EBD221DE}"/>
              </a:ext>
            </a:extLst>
          </p:cNvPr>
          <p:cNvSpPr txBox="1">
            <a:spLocks/>
          </p:cNvSpPr>
          <p:nvPr/>
        </p:nvSpPr>
        <p:spPr>
          <a:xfrm>
            <a:off x="8439746" y="3270264"/>
            <a:ext cx="2795752" cy="14578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</a:t>
            </a:r>
          </a:p>
          <a:p>
            <a:pPr algn="ctr"/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047F1E-5336-8B9C-ED85-49D786BFA9F6}"/>
              </a:ext>
            </a:extLst>
          </p:cNvPr>
          <p:cNvGrpSpPr/>
          <p:nvPr/>
        </p:nvGrpSpPr>
        <p:grpSpPr>
          <a:xfrm>
            <a:off x="571500" y="5087389"/>
            <a:ext cx="3489555" cy="1161011"/>
            <a:chOff x="571500" y="5087389"/>
            <a:chExt cx="3368733" cy="116101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CBCBC9-2270-6954-9F46-2B245B558132}"/>
                </a:ext>
              </a:extLst>
            </p:cNvPr>
            <p:cNvCxnSpPr/>
            <p:nvPr/>
          </p:nvCxnSpPr>
          <p:spPr>
            <a:xfrm>
              <a:off x="571500" y="5087389"/>
              <a:ext cx="336873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AFA6936-9D47-D27C-50B4-A20BC562C1C0}"/>
                </a:ext>
              </a:extLst>
            </p:cNvPr>
            <p:cNvCxnSpPr/>
            <p:nvPr/>
          </p:nvCxnSpPr>
          <p:spPr>
            <a:xfrm>
              <a:off x="571500" y="6248400"/>
              <a:ext cx="336873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B00A6B4-26EE-DA8B-4805-54F54E541579}"/>
              </a:ext>
            </a:extLst>
          </p:cNvPr>
          <p:cNvGrpSpPr/>
          <p:nvPr/>
        </p:nvGrpSpPr>
        <p:grpSpPr>
          <a:xfrm>
            <a:off x="4351222" y="5087389"/>
            <a:ext cx="3489555" cy="1161011"/>
            <a:chOff x="571500" y="5087389"/>
            <a:chExt cx="3368733" cy="116101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090EB46-F5D3-92F9-0203-A51B1F0C63FB}"/>
                </a:ext>
              </a:extLst>
            </p:cNvPr>
            <p:cNvCxnSpPr/>
            <p:nvPr/>
          </p:nvCxnSpPr>
          <p:spPr>
            <a:xfrm>
              <a:off x="571500" y="5087389"/>
              <a:ext cx="336873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DE0A45-9054-A707-42FA-73BB3A83404C}"/>
                </a:ext>
              </a:extLst>
            </p:cNvPr>
            <p:cNvCxnSpPr/>
            <p:nvPr/>
          </p:nvCxnSpPr>
          <p:spPr>
            <a:xfrm>
              <a:off x="571500" y="6248400"/>
              <a:ext cx="336873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8708D7-7926-9197-C03F-CD291ECA402A}"/>
              </a:ext>
            </a:extLst>
          </p:cNvPr>
          <p:cNvGrpSpPr/>
          <p:nvPr/>
        </p:nvGrpSpPr>
        <p:grpSpPr>
          <a:xfrm>
            <a:off x="8092844" y="5087389"/>
            <a:ext cx="3489555" cy="1161011"/>
            <a:chOff x="571500" y="5087389"/>
            <a:chExt cx="3368733" cy="1161011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F263300-DB0E-6176-7C47-5C838D2EEB50}"/>
                </a:ext>
              </a:extLst>
            </p:cNvPr>
            <p:cNvCxnSpPr/>
            <p:nvPr/>
          </p:nvCxnSpPr>
          <p:spPr>
            <a:xfrm>
              <a:off x="571500" y="5087389"/>
              <a:ext cx="336873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AE7C573-305E-744E-1E8E-FD0E5619C708}"/>
                </a:ext>
              </a:extLst>
            </p:cNvPr>
            <p:cNvCxnSpPr/>
            <p:nvPr/>
          </p:nvCxnSpPr>
          <p:spPr>
            <a:xfrm>
              <a:off x="571500" y="6248400"/>
              <a:ext cx="336873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186F69A6-5DDB-7A90-9CD2-54E81E03277A}"/>
              </a:ext>
            </a:extLst>
          </p:cNvPr>
          <p:cNvSpPr txBox="1">
            <a:spLocks/>
          </p:cNvSpPr>
          <p:nvPr/>
        </p:nvSpPr>
        <p:spPr>
          <a:xfrm>
            <a:off x="861848" y="5335496"/>
            <a:ext cx="2795752" cy="664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chemeClr val="accent1"/>
                </a:solidFill>
              </a:rPr>
              <a:t>Consectetur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adipiscing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elit</a:t>
            </a:r>
            <a:r>
              <a:rPr lang="en-US" sz="1600" b="1" dirty="0">
                <a:solidFill>
                  <a:schemeClr val="accent1"/>
                </a:solidFill>
              </a:rPr>
              <a:t>, sed do </a:t>
            </a:r>
            <a:r>
              <a:rPr lang="en-US" sz="1600" b="1" dirty="0" err="1">
                <a:solidFill>
                  <a:schemeClr val="accent1"/>
                </a:solidFill>
              </a:rPr>
              <a:t>eiusmod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tempor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incididunt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ut</a:t>
            </a:r>
            <a:r>
              <a:rPr lang="en-US" sz="1600" b="1" dirty="0">
                <a:solidFill>
                  <a:schemeClr val="accent1"/>
                </a:solidFill>
              </a:rPr>
              <a:t> labore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DEDEF525-8A00-EE98-11AC-FC56781EC28C}"/>
              </a:ext>
            </a:extLst>
          </p:cNvPr>
          <p:cNvSpPr txBox="1">
            <a:spLocks/>
          </p:cNvSpPr>
          <p:nvPr/>
        </p:nvSpPr>
        <p:spPr>
          <a:xfrm>
            <a:off x="4698124" y="5335496"/>
            <a:ext cx="2795752" cy="664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chemeClr val="accent1"/>
                </a:solidFill>
              </a:rPr>
              <a:t>Consectetur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adipiscing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elit</a:t>
            </a:r>
            <a:r>
              <a:rPr lang="en-US" sz="1600" b="1" dirty="0">
                <a:solidFill>
                  <a:schemeClr val="accent1"/>
                </a:solidFill>
              </a:rPr>
              <a:t>, sed do </a:t>
            </a:r>
            <a:r>
              <a:rPr lang="en-US" sz="1600" b="1" dirty="0" err="1">
                <a:solidFill>
                  <a:schemeClr val="accent1"/>
                </a:solidFill>
              </a:rPr>
              <a:t>eiusmod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tempor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incididunt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ut</a:t>
            </a:r>
            <a:r>
              <a:rPr lang="en-US" sz="1600" b="1" dirty="0">
                <a:solidFill>
                  <a:schemeClr val="accent1"/>
                </a:solidFill>
              </a:rPr>
              <a:t> labore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C8808D77-EA09-B012-5695-432E91942E20}"/>
              </a:ext>
            </a:extLst>
          </p:cNvPr>
          <p:cNvSpPr txBox="1">
            <a:spLocks/>
          </p:cNvSpPr>
          <p:nvPr/>
        </p:nvSpPr>
        <p:spPr>
          <a:xfrm>
            <a:off x="8534400" y="5335496"/>
            <a:ext cx="2795752" cy="664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chemeClr val="accent1"/>
                </a:solidFill>
              </a:rPr>
              <a:t>Consectetur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adipiscing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elit</a:t>
            </a:r>
            <a:r>
              <a:rPr lang="en-US" sz="1600" b="1" dirty="0">
                <a:solidFill>
                  <a:schemeClr val="accent1"/>
                </a:solidFill>
              </a:rPr>
              <a:t>, sed do </a:t>
            </a:r>
            <a:r>
              <a:rPr lang="en-US" sz="1600" b="1" dirty="0" err="1">
                <a:solidFill>
                  <a:schemeClr val="accent1"/>
                </a:solidFill>
              </a:rPr>
              <a:t>eiusmod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tempor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incididunt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ut</a:t>
            </a:r>
            <a:r>
              <a:rPr lang="en-US" sz="1600" b="1" dirty="0">
                <a:solidFill>
                  <a:schemeClr val="accent1"/>
                </a:solidFill>
              </a:rPr>
              <a:t> labore</a:t>
            </a:r>
          </a:p>
        </p:txBody>
      </p:sp>
    </p:spTree>
    <p:extLst>
      <p:ext uri="{BB962C8B-B14F-4D97-AF65-F5344CB8AC3E}">
        <p14:creationId xmlns:p14="http://schemas.microsoft.com/office/powerpoint/2010/main" val="197673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3C85-C4F6-6F10-EF54-C128E5E94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Financial Projections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3CD0DFC-513E-0F75-67EA-603C78C0AB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503972"/>
            <a:ext cx="4871258" cy="4899574"/>
          </a:xfrm>
        </p:spPr>
        <p:txBody>
          <a:bodyPr/>
          <a:lstStyle/>
          <a:p>
            <a:endParaRPr lang="en-I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2BE071-DBA0-4DE5-0D73-48DF9CA52312}"/>
              </a:ext>
            </a:extLst>
          </p:cNvPr>
          <p:cNvSpPr/>
          <p:nvPr/>
        </p:nvSpPr>
        <p:spPr>
          <a:xfrm>
            <a:off x="571500" y="1257300"/>
            <a:ext cx="3684616" cy="3514205"/>
          </a:xfrm>
          <a:prstGeom prst="roundRect">
            <a:avLst>
              <a:gd name="adj" fmla="val 62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91F8770-9D40-A04D-9A13-DFA8D54C06FE}"/>
              </a:ext>
            </a:extLst>
          </p:cNvPr>
          <p:cNvSpPr txBox="1">
            <a:spLocks/>
          </p:cNvSpPr>
          <p:nvPr/>
        </p:nvSpPr>
        <p:spPr>
          <a:xfrm>
            <a:off x="1886806" y="2266586"/>
            <a:ext cx="1732002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bg1"/>
                </a:solidFill>
              </a:rPr>
              <a:t>12345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FB0E7EE-535B-B26F-AA87-FDDFC649751D}"/>
              </a:ext>
            </a:extLst>
          </p:cNvPr>
          <p:cNvSpPr txBox="1">
            <a:spLocks/>
          </p:cNvSpPr>
          <p:nvPr/>
        </p:nvSpPr>
        <p:spPr>
          <a:xfrm>
            <a:off x="1886805" y="1771730"/>
            <a:ext cx="173200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Consectetur</a:t>
            </a:r>
            <a:r>
              <a:rPr lang="en-US" dirty="0">
                <a:solidFill>
                  <a:schemeClr val="bg1"/>
                </a:solidFill>
              </a:rPr>
              <a:t> do </a:t>
            </a:r>
            <a:r>
              <a:rPr lang="en-US" dirty="0" err="1">
                <a:solidFill>
                  <a:schemeClr val="bg1"/>
                </a:solidFill>
              </a:rPr>
              <a:t>eiusmod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74055DC-7B45-8F4D-9732-6FC4C5377C55}"/>
              </a:ext>
            </a:extLst>
          </p:cNvPr>
          <p:cNvSpPr txBox="1">
            <a:spLocks/>
          </p:cNvSpPr>
          <p:nvPr/>
        </p:nvSpPr>
        <p:spPr>
          <a:xfrm>
            <a:off x="1886806" y="3763291"/>
            <a:ext cx="1732002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bg1"/>
                </a:solidFill>
              </a:rPr>
              <a:t>12345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D1C3EAD3-E119-9737-ECF6-D768EB66DE7B}"/>
              </a:ext>
            </a:extLst>
          </p:cNvPr>
          <p:cNvSpPr txBox="1">
            <a:spLocks/>
          </p:cNvSpPr>
          <p:nvPr/>
        </p:nvSpPr>
        <p:spPr>
          <a:xfrm>
            <a:off x="1886805" y="3268435"/>
            <a:ext cx="173200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Consectetur</a:t>
            </a:r>
            <a:r>
              <a:rPr lang="en-US" dirty="0">
                <a:solidFill>
                  <a:schemeClr val="bg1"/>
                </a:solidFill>
              </a:rPr>
              <a:t> do </a:t>
            </a:r>
            <a:r>
              <a:rPr lang="en-US" dirty="0" err="1">
                <a:solidFill>
                  <a:schemeClr val="bg1"/>
                </a:solidFill>
              </a:rPr>
              <a:t>eiusmod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0C469E-D6C3-A81F-A797-F974817F9583}"/>
              </a:ext>
            </a:extLst>
          </p:cNvPr>
          <p:cNvCxnSpPr>
            <a:cxnSpLocks/>
          </p:cNvCxnSpPr>
          <p:nvPr/>
        </p:nvCxnSpPr>
        <p:spPr>
          <a:xfrm flipH="1">
            <a:off x="847898" y="3014402"/>
            <a:ext cx="287620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29F05B5-26A3-5007-E450-8F6A932BF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644224"/>
              </p:ext>
            </p:extLst>
          </p:nvPr>
        </p:nvGraphicFramePr>
        <p:xfrm>
          <a:off x="4532514" y="1275281"/>
          <a:ext cx="7049886" cy="349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981">
                  <a:extLst>
                    <a:ext uri="{9D8B030D-6E8A-4147-A177-3AD203B41FA5}">
                      <a16:colId xmlns:a16="http://schemas.microsoft.com/office/drawing/2014/main" val="3227367225"/>
                    </a:ext>
                  </a:extLst>
                </a:gridCol>
                <a:gridCol w="1174981">
                  <a:extLst>
                    <a:ext uri="{9D8B030D-6E8A-4147-A177-3AD203B41FA5}">
                      <a16:colId xmlns:a16="http://schemas.microsoft.com/office/drawing/2014/main" val="3301514021"/>
                    </a:ext>
                  </a:extLst>
                </a:gridCol>
                <a:gridCol w="1174981">
                  <a:extLst>
                    <a:ext uri="{9D8B030D-6E8A-4147-A177-3AD203B41FA5}">
                      <a16:colId xmlns:a16="http://schemas.microsoft.com/office/drawing/2014/main" val="3217221967"/>
                    </a:ext>
                  </a:extLst>
                </a:gridCol>
                <a:gridCol w="1174981">
                  <a:extLst>
                    <a:ext uri="{9D8B030D-6E8A-4147-A177-3AD203B41FA5}">
                      <a16:colId xmlns:a16="http://schemas.microsoft.com/office/drawing/2014/main" val="1083324063"/>
                    </a:ext>
                  </a:extLst>
                </a:gridCol>
                <a:gridCol w="1174981">
                  <a:extLst>
                    <a:ext uri="{9D8B030D-6E8A-4147-A177-3AD203B41FA5}">
                      <a16:colId xmlns:a16="http://schemas.microsoft.com/office/drawing/2014/main" val="3691260883"/>
                    </a:ext>
                  </a:extLst>
                </a:gridCol>
                <a:gridCol w="1174981">
                  <a:extLst>
                    <a:ext uri="{9D8B030D-6E8A-4147-A177-3AD203B41FA5}">
                      <a16:colId xmlns:a16="http://schemas.microsoft.com/office/drawing/2014/main" val="1146436148"/>
                    </a:ext>
                  </a:extLst>
                </a:gridCol>
              </a:tblGrid>
              <a:tr h="437028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196373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00704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708048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412510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500190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675677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930076"/>
                  </a:ext>
                </a:extLst>
              </a:tr>
              <a:tr h="437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936825"/>
                  </a:ext>
                </a:extLst>
              </a:tr>
            </a:tbl>
          </a:graphicData>
        </a:graphic>
      </p:graphicFrame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3EC72AE1-7834-4F92-AE71-04B7E6C4D0E6}"/>
              </a:ext>
            </a:extLst>
          </p:cNvPr>
          <p:cNvSpPr txBox="1">
            <a:spLocks/>
          </p:cNvSpPr>
          <p:nvPr/>
        </p:nvSpPr>
        <p:spPr>
          <a:xfrm>
            <a:off x="4871259" y="5689777"/>
            <a:ext cx="1732002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12345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36FBB4B-BADC-0ACF-C242-450C9A61DF8C}"/>
              </a:ext>
            </a:extLst>
          </p:cNvPr>
          <p:cNvSpPr txBox="1">
            <a:spLocks/>
          </p:cNvSpPr>
          <p:nvPr/>
        </p:nvSpPr>
        <p:spPr>
          <a:xfrm>
            <a:off x="4871258" y="5194921"/>
            <a:ext cx="173200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Consectetur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545AD59A-DAB2-2F14-DF01-DCC42E394263}"/>
              </a:ext>
            </a:extLst>
          </p:cNvPr>
          <p:cNvSpPr txBox="1">
            <a:spLocks/>
          </p:cNvSpPr>
          <p:nvPr/>
        </p:nvSpPr>
        <p:spPr>
          <a:xfrm>
            <a:off x="7360828" y="5689777"/>
            <a:ext cx="1732002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12345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AE05661E-D9ED-EC75-DFDC-DE8833B3A31D}"/>
              </a:ext>
            </a:extLst>
          </p:cNvPr>
          <p:cNvSpPr txBox="1">
            <a:spLocks/>
          </p:cNvSpPr>
          <p:nvPr/>
        </p:nvSpPr>
        <p:spPr>
          <a:xfrm>
            <a:off x="7360827" y="5194921"/>
            <a:ext cx="173200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Consectetur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EE87FA68-C0C0-55F5-B6CE-24DC81EE2446}"/>
              </a:ext>
            </a:extLst>
          </p:cNvPr>
          <p:cNvSpPr txBox="1">
            <a:spLocks/>
          </p:cNvSpPr>
          <p:nvPr/>
        </p:nvSpPr>
        <p:spPr>
          <a:xfrm>
            <a:off x="9850398" y="5689777"/>
            <a:ext cx="1732002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12345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2F7FCADE-4510-C93C-40D5-79610AA6970B}"/>
              </a:ext>
            </a:extLst>
          </p:cNvPr>
          <p:cNvSpPr txBox="1">
            <a:spLocks/>
          </p:cNvSpPr>
          <p:nvPr/>
        </p:nvSpPr>
        <p:spPr>
          <a:xfrm>
            <a:off x="9850397" y="5194921"/>
            <a:ext cx="173200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Consectetur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C930528-0970-94A9-3118-3CE8FB840E0B}"/>
              </a:ext>
            </a:extLst>
          </p:cNvPr>
          <p:cNvCxnSpPr/>
          <p:nvPr/>
        </p:nvCxnSpPr>
        <p:spPr>
          <a:xfrm>
            <a:off x="6849687" y="5194921"/>
            <a:ext cx="0" cy="10488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695EF7-30FC-EB7D-4649-34CC1DEFD603}"/>
              </a:ext>
            </a:extLst>
          </p:cNvPr>
          <p:cNvCxnSpPr/>
          <p:nvPr/>
        </p:nvCxnSpPr>
        <p:spPr>
          <a:xfrm>
            <a:off x="9376756" y="5194921"/>
            <a:ext cx="0" cy="10488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254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BF2D2-AEC2-1C99-F6E3-5FC3346D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A6B22-3A4C-34C6-04DC-F05FBA148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54125"/>
            <a:ext cx="9385300" cy="782778"/>
          </a:xfrm>
        </p:spPr>
        <p:txBody>
          <a:bodyPr/>
          <a:lstStyle/>
          <a:p>
            <a:r>
              <a:rPr lang="en-US" sz="1200" dirty="0"/>
              <a:t>Clearly state the amount of funding you are seeking</a:t>
            </a:r>
          </a:p>
          <a:p>
            <a:r>
              <a:rPr lang="en-US" sz="1200" dirty="0"/>
              <a:t>Specify how the funds will be used</a:t>
            </a:r>
          </a:p>
          <a:p>
            <a:r>
              <a:rPr lang="en-US" sz="1200" dirty="0"/>
              <a:t>Outline the expected return on investment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975010-C273-FD73-F36C-4459774A11F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862FE5-BEAD-ED8A-F5D2-6A01AD7AF8E4}"/>
              </a:ext>
            </a:extLst>
          </p:cNvPr>
          <p:cNvSpPr/>
          <p:nvPr/>
        </p:nvSpPr>
        <p:spPr>
          <a:xfrm>
            <a:off x="3570515" y="1667737"/>
            <a:ext cx="2525485" cy="25254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The Ask </a:t>
            </a:r>
          </a:p>
          <a:p>
            <a:pPr algn="ctr"/>
            <a:r>
              <a:rPr lang="en-IN" sz="4000" b="1" dirty="0">
                <a:latin typeface="Arial" panose="020B0604020202020204" pitchFamily="34" charset="0"/>
                <a:cs typeface="Arial" panose="020B0604020202020204" pitchFamily="34" charset="0"/>
              </a:rPr>
              <a:t>$##Mn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34BDEA-E94C-EF1C-2753-F95ED74121BC}"/>
              </a:ext>
            </a:extLst>
          </p:cNvPr>
          <p:cNvGrpSpPr/>
          <p:nvPr/>
        </p:nvGrpSpPr>
        <p:grpSpPr>
          <a:xfrm>
            <a:off x="1091292" y="3918857"/>
            <a:ext cx="7483930" cy="1016000"/>
            <a:chOff x="2293256" y="3918857"/>
            <a:chExt cx="7483930" cy="10160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E37A161-4B5F-03BA-A51D-23B0A1CD435C}"/>
                </a:ext>
              </a:extLst>
            </p:cNvPr>
            <p:cNvSpPr/>
            <p:nvPr/>
          </p:nvSpPr>
          <p:spPr>
            <a:xfrm>
              <a:off x="2293256" y="3918857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Use of funds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F4A5F51-6DF1-E076-F7B0-2EAB9B37DBA8}"/>
                </a:ext>
              </a:extLst>
            </p:cNvPr>
            <p:cNvSpPr/>
            <p:nvPr/>
          </p:nvSpPr>
          <p:spPr>
            <a:xfrm>
              <a:off x="3910239" y="3918857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Use of funds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39A9FE-0ADC-2596-8559-B0C872581CEC}"/>
                </a:ext>
              </a:extLst>
            </p:cNvPr>
            <p:cNvSpPr/>
            <p:nvPr/>
          </p:nvSpPr>
          <p:spPr>
            <a:xfrm>
              <a:off x="5527222" y="3918857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Use of funds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5660592-0289-5009-F9C8-FBB4517BF1A7}"/>
                </a:ext>
              </a:extLst>
            </p:cNvPr>
            <p:cNvSpPr/>
            <p:nvPr/>
          </p:nvSpPr>
          <p:spPr>
            <a:xfrm>
              <a:off x="7144205" y="3918857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Use of funds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D53975F-FFF8-58FE-521C-1D8509716AC0}"/>
                </a:ext>
              </a:extLst>
            </p:cNvPr>
            <p:cNvSpPr/>
            <p:nvPr/>
          </p:nvSpPr>
          <p:spPr>
            <a:xfrm>
              <a:off x="8761186" y="3918857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>
                  <a:latin typeface="Arial" panose="020B0604020202020204" pitchFamily="34" charset="0"/>
                  <a:cs typeface="Arial" panose="020B0604020202020204" pitchFamily="34" charset="0"/>
                </a:rPr>
                <a:t>Use of funds</a:t>
              </a:r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994C43-7CFA-86CA-1D7A-5170DD31ABCE}"/>
              </a:ext>
            </a:extLst>
          </p:cNvPr>
          <p:cNvSpPr txBox="1">
            <a:spLocks/>
          </p:cNvSpPr>
          <p:nvPr/>
        </p:nvSpPr>
        <p:spPr>
          <a:xfrm>
            <a:off x="975177" y="5216076"/>
            <a:ext cx="1248230" cy="9694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3A32F69-489D-ED54-9B90-C43AECCD9BAC}"/>
              </a:ext>
            </a:extLst>
          </p:cNvPr>
          <p:cNvSpPr txBox="1">
            <a:spLocks/>
          </p:cNvSpPr>
          <p:nvPr/>
        </p:nvSpPr>
        <p:spPr>
          <a:xfrm>
            <a:off x="2592160" y="5216076"/>
            <a:ext cx="1248230" cy="9694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1B8DD94-5E58-B122-472F-CB6FC1FABE99}"/>
              </a:ext>
            </a:extLst>
          </p:cNvPr>
          <p:cNvSpPr txBox="1">
            <a:spLocks/>
          </p:cNvSpPr>
          <p:nvPr/>
        </p:nvSpPr>
        <p:spPr>
          <a:xfrm>
            <a:off x="4209143" y="5216076"/>
            <a:ext cx="1248230" cy="9694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6715FFE-2DE8-0A4E-8C48-83B0256599AC}"/>
              </a:ext>
            </a:extLst>
          </p:cNvPr>
          <p:cNvSpPr txBox="1">
            <a:spLocks/>
          </p:cNvSpPr>
          <p:nvPr/>
        </p:nvSpPr>
        <p:spPr>
          <a:xfrm>
            <a:off x="5826126" y="5216076"/>
            <a:ext cx="1248230" cy="9694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B15D167-9E4F-2E72-04EB-17295F6AD58D}"/>
              </a:ext>
            </a:extLst>
          </p:cNvPr>
          <p:cNvSpPr txBox="1">
            <a:spLocks/>
          </p:cNvSpPr>
          <p:nvPr/>
        </p:nvSpPr>
        <p:spPr>
          <a:xfrm>
            <a:off x="7443109" y="5216076"/>
            <a:ext cx="1248230" cy="9694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D7CDE2B-A63C-43AE-63E2-7E921BB249C5}"/>
              </a:ext>
            </a:extLst>
          </p:cNvPr>
          <p:cNvSpPr/>
          <p:nvPr/>
        </p:nvSpPr>
        <p:spPr>
          <a:xfrm>
            <a:off x="9176203" y="1065385"/>
            <a:ext cx="2406197" cy="5117530"/>
          </a:xfrm>
          <a:prstGeom prst="roundRect">
            <a:avLst>
              <a:gd name="adj" fmla="val 1215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469DC7C-346A-8D28-C27E-D9111BEACC60}"/>
              </a:ext>
            </a:extLst>
          </p:cNvPr>
          <p:cNvSpPr txBox="1">
            <a:spLocks/>
          </p:cNvSpPr>
          <p:nvPr/>
        </p:nvSpPr>
        <p:spPr>
          <a:xfrm>
            <a:off x="9539059" y="2493132"/>
            <a:ext cx="1680484" cy="58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69029E8-94E9-42F7-79D0-8F09F22A00CA}"/>
              </a:ext>
            </a:extLst>
          </p:cNvPr>
          <p:cNvSpPr txBox="1">
            <a:spLocks/>
          </p:cNvSpPr>
          <p:nvPr/>
        </p:nvSpPr>
        <p:spPr>
          <a:xfrm>
            <a:off x="9539059" y="3376522"/>
            <a:ext cx="1680484" cy="58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57B2D4B-76BE-64C4-4F34-C93C6845F258}"/>
              </a:ext>
            </a:extLst>
          </p:cNvPr>
          <p:cNvSpPr txBox="1">
            <a:spLocks/>
          </p:cNvSpPr>
          <p:nvPr/>
        </p:nvSpPr>
        <p:spPr>
          <a:xfrm>
            <a:off x="9539059" y="4259912"/>
            <a:ext cx="1680484" cy="58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D199DCF-172B-5FD5-EDA0-762C8516DE5F}"/>
              </a:ext>
            </a:extLst>
          </p:cNvPr>
          <p:cNvSpPr txBox="1">
            <a:spLocks/>
          </p:cNvSpPr>
          <p:nvPr/>
        </p:nvSpPr>
        <p:spPr>
          <a:xfrm>
            <a:off x="9539059" y="5143303"/>
            <a:ext cx="1680484" cy="58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F9DEE71-6DC5-6CB4-885A-03284401730A}"/>
              </a:ext>
            </a:extLst>
          </p:cNvPr>
          <p:cNvSpPr txBox="1">
            <a:spLocks/>
          </p:cNvSpPr>
          <p:nvPr/>
        </p:nvSpPr>
        <p:spPr>
          <a:xfrm>
            <a:off x="9601422" y="1601393"/>
            <a:ext cx="1680484" cy="2215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ROI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C8E46D6-6AA5-2368-6752-AA4CFDB2F591}"/>
              </a:ext>
            </a:extLst>
          </p:cNvPr>
          <p:cNvCxnSpPr>
            <a:cxnSpLocks/>
          </p:cNvCxnSpPr>
          <p:nvPr/>
        </p:nvCxnSpPr>
        <p:spPr>
          <a:xfrm>
            <a:off x="9543369" y="2175505"/>
            <a:ext cx="16718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02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6A3ED9-D137-F65E-E7C7-6C900CA8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Team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DDF0B04-CAFA-232B-4F38-05441E123F6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655FC3C-BEED-92CA-DFA8-14C60CDC04D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9F08CFD-6047-8C5D-0E03-CD5FBF485F5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BD3D6E7-2D77-FA11-6915-81B1EE1DDA8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81B59B6-CBCA-5F6E-5DD0-BFA12DD6989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31205A-D9EA-511A-4149-7B2364AF47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N" dirty="0"/>
              <a:t>Name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9234F49-4BF6-3A16-6E5F-F6A05A40625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IN" dirty="0"/>
              <a:t>Details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379786B-850F-9D5C-A33A-7EA6E38B16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IN" dirty="0"/>
              <a:t>Name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AF8638-A51F-6FA2-5831-CC20F3E7D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IN" dirty="0"/>
              <a:t>Details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57AA992-C815-1160-9F26-EE1B3B3F8C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IN" dirty="0"/>
              <a:t>Name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C27DF83-1EBD-0A10-FDC3-A5102D0DF7C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IN" dirty="0"/>
              <a:t>Details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DD4E74C-17FB-45F3-AA0D-0CB3FBA5557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IN" dirty="0"/>
              <a:t>Name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B752FB7-2B46-2D4D-E68B-DBC48F8687E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IN" dirty="0"/>
              <a:t>Details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EE6EE27-A882-C40A-BFD5-D3609F8D3BC3}"/>
              </a:ext>
            </a:extLst>
          </p:cNvPr>
          <p:cNvCxnSpPr/>
          <p:nvPr/>
        </p:nvCxnSpPr>
        <p:spPr>
          <a:xfrm>
            <a:off x="3208713" y="3834274"/>
            <a:ext cx="0" cy="24141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201E08-E779-E185-88DE-852B6F43F4D1}"/>
              </a:ext>
            </a:extLst>
          </p:cNvPr>
          <p:cNvCxnSpPr/>
          <p:nvPr/>
        </p:nvCxnSpPr>
        <p:spPr>
          <a:xfrm>
            <a:off x="6112626" y="3834274"/>
            <a:ext cx="0" cy="24141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7586A01-1D82-D4E9-C9C9-72EA9AB746BA}"/>
              </a:ext>
            </a:extLst>
          </p:cNvPr>
          <p:cNvCxnSpPr/>
          <p:nvPr/>
        </p:nvCxnSpPr>
        <p:spPr>
          <a:xfrm>
            <a:off x="8955579" y="3834274"/>
            <a:ext cx="0" cy="24141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31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ED6F4-F3E5-47F6-03C4-1FA4F3C08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67773-1C9C-75ED-B8DE-ABDF28B27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4048225"/>
            <a:ext cx="5524500" cy="193899"/>
          </a:xfrm>
        </p:spPr>
        <p:txBody>
          <a:bodyPr/>
          <a:lstStyle/>
          <a:p>
            <a:r>
              <a:rPr lang="en-IN" dirty="0"/>
              <a:t>Details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6B5C74E-1B28-1A03-5CFB-413F75308E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6F638FE-27C8-9527-5C0B-4A705CFFBEA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F498E7-17BE-3829-659F-24081DA6C51F}"/>
              </a:ext>
            </a:extLst>
          </p:cNvPr>
          <p:cNvGrpSpPr/>
          <p:nvPr/>
        </p:nvGrpSpPr>
        <p:grpSpPr>
          <a:xfrm>
            <a:off x="506411" y="4573450"/>
            <a:ext cx="369889" cy="1188511"/>
            <a:chOff x="506411" y="4586370"/>
            <a:chExt cx="465139" cy="149456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A4A6DB7-4AC3-3E32-950F-5EE5E46DA4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6509" b="50066"/>
            <a:stretch/>
          </p:blipFill>
          <p:spPr>
            <a:xfrm>
              <a:off x="506411" y="4586370"/>
              <a:ext cx="450850" cy="47278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5D65423-670A-2E75-41CD-36B4BB0D83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255" r="33255" b="50066"/>
            <a:stretch/>
          </p:blipFill>
          <p:spPr>
            <a:xfrm>
              <a:off x="520700" y="5059158"/>
              <a:ext cx="450850" cy="47278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9389C1B-3046-C51B-6E17-E075EE12B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679" t="47996" r="2831" b="2070"/>
            <a:stretch/>
          </p:blipFill>
          <p:spPr>
            <a:xfrm>
              <a:off x="506411" y="5608146"/>
              <a:ext cx="450850" cy="472788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36CF3D5-A445-9C1B-8801-2FB382944C60}"/>
              </a:ext>
            </a:extLst>
          </p:cNvPr>
          <p:cNvSpPr txBox="1">
            <a:spLocks/>
          </p:cNvSpPr>
          <p:nvPr/>
        </p:nvSpPr>
        <p:spPr>
          <a:xfrm>
            <a:off x="990600" y="4664486"/>
            <a:ext cx="5524500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Details</a:t>
            </a:r>
            <a:endParaRPr lang="en-IN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4C2C00C-8574-B589-CBC6-23F7D7EE9FF5}"/>
              </a:ext>
            </a:extLst>
          </p:cNvPr>
          <p:cNvSpPr txBox="1">
            <a:spLocks/>
          </p:cNvSpPr>
          <p:nvPr/>
        </p:nvSpPr>
        <p:spPr>
          <a:xfrm>
            <a:off x="990600" y="5066987"/>
            <a:ext cx="5524500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Details</a:t>
            </a:r>
            <a:endParaRPr lang="en-IN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0345F74-BEE0-022A-AC12-E325D8B99FB8}"/>
              </a:ext>
            </a:extLst>
          </p:cNvPr>
          <p:cNvSpPr txBox="1">
            <a:spLocks/>
          </p:cNvSpPr>
          <p:nvPr/>
        </p:nvSpPr>
        <p:spPr>
          <a:xfrm>
            <a:off x="990600" y="5469487"/>
            <a:ext cx="5524500" cy="1938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1778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3429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4572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5715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Details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521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595EA84-8E26-BCD7-9C81-42563197B9DA}"/>
              </a:ext>
            </a:extLst>
          </p:cNvPr>
          <p:cNvSpPr txBox="1">
            <a:spLocks/>
          </p:cNvSpPr>
          <p:nvPr/>
        </p:nvSpPr>
        <p:spPr>
          <a:xfrm>
            <a:off x="571500" y="675085"/>
            <a:ext cx="11010900" cy="3903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dirty="0"/>
              <a:t>Instructions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47EA7D05-7462-46A8-A9C0-2580115E8934}"/>
              </a:ext>
            </a:extLst>
          </p:cNvPr>
          <p:cNvSpPr txBox="1">
            <a:spLocks/>
          </p:cNvSpPr>
          <p:nvPr/>
        </p:nvSpPr>
        <p:spPr>
          <a:xfrm>
            <a:off x="571500" y="1296577"/>
            <a:ext cx="11010900" cy="3903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000" b="1" dirty="0"/>
              <a:t>How to add image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D8160-2D89-A945-FAB3-61B5B98A8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98"/>
          <a:stretch/>
        </p:blipFill>
        <p:spPr>
          <a:xfrm>
            <a:off x="770543" y="1949273"/>
            <a:ext cx="1944082" cy="159020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E63BB01-3940-0D71-F7CB-5C5BE75862B6}"/>
              </a:ext>
            </a:extLst>
          </p:cNvPr>
          <p:cNvSpPr/>
          <p:nvPr/>
        </p:nvSpPr>
        <p:spPr>
          <a:xfrm>
            <a:off x="1590675" y="2506252"/>
            <a:ext cx="476250" cy="476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5C26E94-C218-E956-E147-4F4536910498}"/>
              </a:ext>
            </a:extLst>
          </p:cNvPr>
          <p:cNvCxnSpPr>
            <a:stCxn id="6" idx="7"/>
          </p:cNvCxnSpPr>
          <p:nvPr/>
        </p:nvCxnSpPr>
        <p:spPr>
          <a:xfrm flipV="1">
            <a:off x="1997180" y="2243856"/>
            <a:ext cx="431695" cy="3321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34229F2-7B0B-61DF-81BD-2F09E4B4AB65}"/>
              </a:ext>
            </a:extLst>
          </p:cNvPr>
          <p:cNvSpPr/>
          <p:nvPr/>
        </p:nvSpPr>
        <p:spPr>
          <a:xfrm>
            <a:off x="2413898" y="1885020"/>
            <a:ext cx="1414463" cy="8593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Click on this icon in the image place holder and choose desired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BE5095-AEA3-8F96-0F0D-EC7BD8F4F15E}"/>
              </a:ext>
            </a:extLst>
          </p:cNvPr>
          <p:cNvSpPr/>
          <p:nvPr/>
        </p:nvSpPr>
        <p:spPr>
          <a:xfrm>
            <a:off x="3941262" y="1885020"/>
            <a:ext cx="1608910" cy="8593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Or Select the shape and select </a:t>
            </a:r>
            <a:r>
              <a:rPr lang="en-IN" sz="1000" dirty="0">
                <a:solidFill>
                  <a:srgbClr val="FFFF00"/>
                </a:solidFill>
              </a:rPr>
              <a:t>fill </a:t>
            </a:r>
            <a:r>
              <a:rPr lang="en-IN" sz="1000" dirty="0" err="1">
                <a:solidFill>
                  <a:srgbClr val="FFFF00"/>
                </a:solidFill>
              </a:rPr>
              <a:t>color</a:t>
            </a:r>
            <a:r>
              <a:rPr lang="en-IN" sz="1000" dirty="0">
                <a:solidFill>
                  <a:srgbClr val="FFFF00"/>
                </a:solidFill>
              </a:rPr>
              <a:t> drop down </a:t>
            </a:r>
            <a:r>
              <a:rPr lang="en-IN" sz="1000" dirty="0"/>
              <a:t>in the </a:t>
            </a:r>
            <a:r>
              <a:rPr lang="en-IN" sz="1000" dirty="0">
                <a:solidFill>
                  <a:srgbClr val="FFFF00"/>
                </a:solidFill>
              </a:rPr>
              <a:t>home tab</a:t>
            </a:r>
            <a:r>
              <a:rPr lang="en-IN" sz="1000" dirty="0"/>
              <a:t> and select </a:t>
            </a:r>
            <a:r>
              <a:rPr lang="en-IN" sz="1000" dirty="0">
                <a:solidFill>
                  <a:srgbClr val="FFFF00"/>
                </a:solidFill>
              </a:rPr>
              <a:t>Picture </a:t>
            </a:r>
            <a:r>
              <a:rPr lang="en-IN" sz="1000" dirty="0"/>
              <a:t>and choose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F45CAC-A2D7-5CBB-70A0-7898DCCDA3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71"/>
          <a:stretch/>
        </p:blipFill>
        <p:spPr>
          <a:xfrm>
            <a:off x="5550172" y="1041241"/>
            <a:ext cx="1608910" cy="208747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50AB7CA-1048-E795-12EB-0FD687306FE2}"/>
              </a:ext>
            </a:extLst>
          </p:cNvPr>
          <p:cNvSpPr/>
          <p:nvPr/>
        </p:nvSpPr>
        <p:spPr>
          <a:xfrm>
            <a:off x="6239516" y="979399"/>
            <a:ext cx="230222" cy="2302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EBEEA41-9614-1338-F657-62DF1090C8EC}"/>
              </a:ext>
            </a:extLst>
          </p:cNvPr>
          <p:cNvSpPr/>
          <p:nvPr/>
        </p:nvSpPr>
        <p:spPr>
          <a:xfrm>
            <a:off x="6280251" y="2565312"/>
            <a:ext cx="668373" cy="179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CAA163AA-E399-DF2F-8038-988D2D812641}"/>
              </a:ext>
            </a:extLst>
          </p:cNvPr>
          <p:cNvSpPr txBox="1">
            <a:spLocks/>
          </p:cNvSpPr>
          <p:nvPr/>
        </p:nvSpPr>
        <p:spPr>
          <a:xfrm>
            <a:off x="571500" y="4124830"/>
            <a:ext cx="5103586" cy="3903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IN" sz="2000" b="1" dirty="0"/>
              <a:t>How to select layouts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D278FE-322A-D56B-08A0-E130AB5B7638}"/>
              </a:ext>
            </a:extLst>
          </p:cNvPr>
          <p:cNvSpPr/>
          <p:nvPr/>
        </p:nvSpPr>
        <p:spPr>
          <a:xfrm>
            <a:off x="571500" y="4732272"/>
            <a:ext cx="3057818" cy="8593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50" dirty="0">
                <a:solidFill>
                  <a:srgbClr val="FFFF00"/>
                </a:solidFill>
              </a:rPr>
              <a:t>Home Tab &gt; New Slide Dropdown &gt; Select Layout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DC821D-EAA5-285F-84A5-EEA3FE328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9433" y="3763971"/>
            <a:ext cx="2528476" cy="2658586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8C5A89E5-44C8-EEB7-712D-026C6C2ED323}"/>
              </a:ext>
            </a:extLst>
          </p:cNvPr>
          <p:cNvSpPr/>
          <p:nvPr/>
        </p:nvSpPr>
        <p:spPr>
          <a:xfrm>
            <a:off x="3835516" y="3733060"/>
            <a:ext cx="577206" cy="5976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8A0A391-9D00-71B4-6DDE-4E07A8D4A7FF}"/>
              </a:ext>
            </a:extLst>
          </p:cNvPr>
          <p:cNvSpPr/>
          <p:nvPr/>
        </p:nvSpPr>
        <p:spPr>
          <a:xfrm>
            <a:off x="3971598" y="4247221"/>
            <a:ext cx="2066823" cy="20011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00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9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01658"/>
      </a:accent1>
      <a:accent2>
        <a:srgbClr val="1D24CA"/>
      </a:accent2>
      <a:accent3>
        <a:srgbClr val="98ABEE"/>
      </a:accent3>
      <a:accent4>
        <a:srgbClr val="F9E8C9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1075</Words>
  <Application>Microsoft Office PowerPoint</Application>
  <PresentationFormat>Widescreen</PresentationFormat>
  <Paragraphs>183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Office Theme</vt:lpstr>
      <vt:lpstr>Title of the presentation</vt:lpstr>
      <vt:lpstr>Problem/Opportunity</vt:lpstr>
      <vt:lpstr>Clearly  explain your product/service</vt:lpstr>
      <vt:lpstr>Clearly  explain your product/service</vt:lpstr>
      <vt:lpstr>Market opportunity</vt:lpstr>
      <vt:lpstr>Business Model</vt:lpstr>
      <vt:lpstr>Traction</vt:lpstr>
      <vt:lpstr>Marketing and Sales Strategy</vt:lpstr>
      <vt:lpstr>Competitive analysis</vt:lpstr>
      <vt:lpstr>Financial Projections</vt:lpstr>
      <vt:lpstr>The Ask</vt:lpstr>
      <vt:lpstr>Team</vt:lpstr>
      <vt:lpstr>Contact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 Kumar</dc:creator>
  <cp:lastModifiedBy>Ashwin Kumar</cp:lastModifiedBy>
  <cp:revision>9</cp:revision>
  <dcterms:created xsi:type="dcterms:W3CDTF">2024-02-29T13:16:11Z</dcterms:created>
  <dcterms:modified xsi:type="dcterms:W3CDTF">2024-04-19T09:56:53Z</dcterms:modified>
</cp:coreProperties>
</file>